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B_52CEA8CC.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67" r:id="rId3"/>
    <p:sldId id="271" r:id="rId4"/>
    <p:sldId id="264" r:id="rId5"/>
    <p:sldId id="272" r:id="rId6"/>
    <p:sldId id="270" r:id="rId7"/>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056AA1D-2FCA-8A29-AC92-B98B9C5D00C4}" name="守屋　智晶" initials="守屋" userId="S::kmm2559322@stu.o-hara.ac.jp::80d671af-f806-4b12-a191-1e3de93c1c0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52525"/>
    <a:srgbClr val="156082"/>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23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8/10/relationships/authors" Targe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omments/modernComment_10B_52CEA8CC.xml><?xml version="1.0" encoding="utf-8"?>
<p188:cmLst xmlns:a="http://schemas.openxmlformats.org/drawingml/2006/main" xmlns:r="http://schemas.openxmlformats.org/officeDocument/2006/relationships" xmlns:p188="http://schemas.microsoft.com/office/powerpoint/2018/8/main">
  <p188:cm id="{00A3C266-1269-4C2F-87E3-4CF08E584EC1}" authorId="{E056AA1D-2FCA-8A29-AC92-B98B9C5D00C4}" created="2025-11-21T00:20:10.661">
    <pc:sldMkLst xmlns:pc="http://schemas.microsoft.com/office/powerpoint/2013/main/command">
      <pc:docMk/>
      <pc:sldMk cId="1389275340" sldId="267"/>
    </pc:sldMkLst>
    <p188:txBody>
      <a:bodyPr/>
      <a:lstStyle/>
      <a:p>
        <a:r>
          <a:rPr lang="en-US"/>
          <a:t>特徴１​
​コマンド入力で近接と遠距離の武器の変更やそれぞれのコマンド技を駆使して、マップ上の敵を倒す​。​
​</a:t>
        </a:r>
      </a:p>
    </p188:txBody>
  </p188:cm>
  <p188:cm id="{93B32EE1-8758-4EB8-A4DB-FD322CBCCC37}" authorId="{E056AA1D-2FCA-8A29-AC92-B98B9C5D00C4}" created="2025-11-21T00:20:24.192">
    <pc:sldMkLst xmlns:pc="http://schemas.microsoft.com/office/powerpoint/2013/main/command">
      <pc:docMk/>
      <pc:sldMk cId="1389275340" sldId="267"/>
    </pc:sldMkLst>
    <p188:txBody>
      <a:bodyPr/>
      <a:lstStyle/>
      <a:p>
        <a:r>
          <a:rPr lang="en-US"/>
          <a:t>特徴２​
ステージクリアをするたびに自分のレベルが上がり、ステータスの上昇や、新技・新武器の解放ができる​
ステージが進むと新しい敵の出現や既存の敵が強化される​
それぞれの上昇値はクリアタイムにより変動する​</a:t>
        </a:r>
      </a:p>
    </p188:txBody>
  </p188:cm>
</p188:cmLst>
</file>

<file path=ppt/media/hdphoto1.wdp>
</file>

<file path=ppt/media/image1.png>
</file>

<file path=ppt/media/image2.jpeg>
</file>

<file path=ppt/media/image3.pn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F26886-B704-494E-B211-0B260D504ACD}" type="datetimeFigureOut">
              <a:t>2025/11/25</a:t>
            </a:fld>
            <a:endParaRPr kumimoji="1"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en-US"/>
              <a:t>Click to edit Master text styles</a:t>
            </a:r>
          </a:p>
          <a:p>
            <a:pPr lvl="1"/>
            <a:r>
              <a:rPr kumimoji="1" lang="en-US"/>
              <a:t>Second level</a:t>
            </a:r>
          </a:p>
          <a:p>
            <a:pPr lvl="2"/>
            <a:r>
              <a:rPr kumimoji="1" lang="en-US"/>
              <a:t>Third level</a:t>
            </a:r>
          </a:p>
          <a:p>
            <a:pPr lvl="3"/>
            <a:r>
              <a:rPr kumimoji="1" lang="en-US"/>
              <a:t>Fourth level</a:t>
            </a:r>
          </a:p>
          <a:p>
            <a:pPr lvl="4"/>
            <a:r>
              <a:rPr kumimoji="1"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235DEB-105D-4046-A7CD-EBD68519CBC1}" type="slidenum">
              <a:t>‹#›</a:t>
            </a:fld>
            <a:endParaRPr kumimoji="1" lang="en-US"/>
          </a:p>
        </p:txBody>
      </p:sp>
    </p:spTree>
    <p:extLst>
      <p:ext uri="{BB962C8B-B14F-4D97-AF65-F5344CB8AC3E}">
        <p14:creationId xmlns:p14="http://schemas.microsoft.com/office/powerpoint/2010/main" val="156834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ja-JP" altLang="en-US">
                <a:ea typeface="游ゴシック"/>
              </a:rPr>
              <a:t>特徴１</a:t>
            </a:r>
            <a:br>
              <a:rPr lang="ja-JP" altLang="en-US">
                <a:cs typeface="+mn-lt"/>
              </a:rPr>
            </a:br>
            <a:r>
              <a:rPr lang="ja-JP" altLang="en-US">
                <a:ea typeface="游ゴシック"/>
              </a:rPr>
              <a:t> コマンド入力で近接と遠距離の武器の変更やそれぞれのコマンド技を駆使して、マップ上の敵を倒す 。</a:t>
            </a:r>
            <a:br>
              <a:rPr lang="ja-JP" altLang="en-US">
                <a:cs typeface="+mn-lt"/>
              </a:rPr>
            </a:br>
            <a:r>
              <a:rPr lang="ja-JP" altLang="en-US"/>
              <a:t>特徴２</a:t>
            </a:r>
          </a:p>
          <a:p>
            <a:pPr marL="171450" indent="-171450">
              <a:lnSpc>
                <a:spcPct val="90000"/>
              </a:lnSpc>
              <a:spcBef>
                <a:spcPts val="1000"/>
              </a:spcBef>
              <a:buFont typeface="Arial"/>
              <a:buChar char="•"/>
            </a:pPr>
            <a:r>
              <a:rPr lang="ja-JP" altLang="en-US"/>
              <a:t>ステージクリアをするたびに自分のレベルが上がり、ステータスの上昇や、新技・新武器の解放ができる</a:t>
            </a:r>
            <a:endParaRPr lang="en-US" altLang="ja-JP"/>
          </a:p>
          <a:p>
            <a:pPr marL="171450" indent="-171450">
              <a:lnSpc>
                <a:spcPct val="90000"/>
              </a:lnSpc>
              <a:spcBef>
                <a:spcPts val="1000"/>
              </a:spcBef>
              <a:buFont typeface="Arial"/>
              <a:buChar char="•"/>
            </a:pPr>
            <a:r>
              <a:rPr lang="ja-JP" altLang="en-US"/>
              <a:t>ステージが進むと新しい敵の出現や既存の敵が強化される</a:t>
            </a:r>
            <a:endParaRPr lang="en-US" altLang="ja-JP"/>
          </a:p>
          <a:p>
            <a:pPr marL="171450" indent="-171450">
              <a:lnSpc>
                <a:spcPct val="90000"/>
              </a:lnSpc>
              <a:spcBef>
                <a:spcPts val="1000"/>
              </a:spcBef>
              <a:buFont typeface="Arial"/>
              <a:buChar char="•"/>
            </a:pPr>
            <a:r>
              <a:rPr lang="ja-JP" altLang="en-US"/>
              <a:t>それぞれの上昇値はクリアタイムにより変動する</a:t>
            </a:r>
          </a:p>
          <a:p>
            <a:endParaRPr lang="ja-JP" altLang="en-US">
              <a:cs typeface="+mn-lt"/>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B4235DEB-105D-4046-A7CD-EBD68519CBC1}" type="slidenum">
              <a:t>2</a:t>
            </a:fld>
            <a:endParaRPr kumimoji="1" lang="en-US"/>
          </a:p>
        </p:txBody>
      </p:sp>
    </p:spTree>
    <p:extLst>
      <p:ext uri="{BB962C8B-B14F-4D97-AF65-F5344CB8AC3E}">
        <p14:creationId xmlns:p14="http://schemas.microsoft.com/office/powerpoint/2010/main" val="3175994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49106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575747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50866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0515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4083904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1395402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797884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539588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2860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88451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189387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07289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B_52CEA8CC.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png"/><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B6A05B-A3C5-6844-9CE1-7F6EED443DD0}"/>
              </a:ext>
            </a:extLst>
          </p:cNvPr>
          <p:cNvPicPr>
            <a:picLocks noChangeAspect="1"/>
          </p:cNvPicPr>
          <p:nvPr/>
        </p:nvPicPr>
        <p:blipFill>
          <a:blip r:embed="rId2"/>
          <a:srcRect t="82" b="11029"/>
          <a:stretch>
            <a:fillRect/>
          </a:stretch>
        </p:blipFill>
        <p:spPr>
          <a:xfrm>
            <a:off x="9201" y="10"/>
            <a:ext cx="12191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sp>
        <p:nvSpPr>
          <p:cNvPr id="29" name="Rectangle 41">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8350" cy="6038850"/>
          </a:xfrm>
          <a:custGeom>
            <a:avLst/>
            <a:gdLst>
              <a:gd name="connsiteX0" fmla="*/ 0 w 12192000"/>
              <a:gd name="connsiteY0" fmla="*/ 0 h 5835650"/>
              <a:gd name="connsiteX1" fmla="*/ 12192000 w 12192000"/>
              <a:gd name="connsiteY1" fmla="*/ 0 h 5835650"/>
              <a:gd name="connsiteX2" fmla="*/ 12192000 w 12192000"/>
              <a:gd name="connsiteY2" fmla="*/ 5835650 h 5835650"/>
              <a:gd name="connsiteX3" fmla="*/ 0 w 12192000"/>
              <a:gd name="connsiteY3" fmla="*/ 5835650 h 5835650"/>
              <a:gd name="connsiteX4" fmla="*/ 0 w 12192000"/>
              <a:gd name="connsiteY4"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0 w 12198350"/>
              <a:gd name="connsiteY4" fmla="*/ 5835650 h 5835650"/>
              <a:gd name="connsiteX5" fmla="*/ 0 w 12198350"/>
              <a:gd name="connsiteY5"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0 w 12198350"/>
              <a:gd name="connsiteY5" fmla="*/ 5835650 h 5835650"/>
              <a:gd name="connsiteX6" fmla="*/ 0 w 12198350"/>
              <a:gd name="connsiteY6"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822450 w 12198350"/>
              <a:gd name="connsiteY5" fmla="*/ 58293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727200 w 12198350"/>
              <a:gd name="connsiteY5" fmla="*/ 54864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3854450 w 12198350"/>
              <a:gd name="connsiteY5" fmla="*/ 5695950 h 5835650"/>
              <a:gd name="connsiteX6" fmla="*/ 1727200 w 12198350"/>
              <a:gd name="connsiteY6" fmla="*/ 5486400 h 5835650"/>
              <a:gd name="connsiteX7" fmla="*/ 0 w 12198350"/>
              <a:gd name="connsiteY7" fmla="*/ 5835650 h 5835650"/>
              <a:gd name="connsiteX8" fmla="*/ 0 w 12198350"/>
              <a:gd name="connsiteY8" fmla="*/ 0 h 5835650"/>
              <a:gd name="connsiteX0" fmla="*/ 0 w 12198350"/>
              <a:gd name="connsiteY0" fmla="*/ 0 h 5842000"/>
              <a:gd name="connsiteX1" fmla="*/ 12192000 w 12198350"/>
              <a:gd name="connsiteY1" fmla="*/ 0 h 5842000"/>
              <a:gd name="connsiteX2" fmla="*/ 12198350 w 12198350"/>
              <a:gd name="connsiteY2" fmla="*/ 3505200 h 5842000"/>
              <a:gd name="connsiteX3" fmla="*/ 12192000 w 12198350"/>
              <a:gd name="connsiteY3" fmla="*/ 5835650 h 5842000"/>
              <a:gd name="connsiteX4" fmla="*/ 5060950 w 12198350"/>
              <a:gd name="connsiteY4" fmla="*/ 5835650 h 5842000"/>
              <a:gd name="connsiteX5" fmla="*/ 3663950 w 12198350"/>
              <a:gd name="connsiteY5" fmla="*/ 5842000 h 5842000"/>
              <a:gd name="connsiteX6" fmla="*/ 1727200 w 12198350"/>
              <a:gd name="connsiteY6" fmla="*/ 5486400 h 5842000"/>
              <a:gd name="connsiteX7" fmla="*/ 0 w 12198350"/>
              <a:gd name="connsiteY7" fmla="*/ 5835650 h 5842000"/>
              <a:gd name="connsiteX8" fmla="*/ 0 w 12198350"/>
              <a:gd name="connsiteY8" fmla="*/ 0 h 584200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4883150 w 12198350"/>
              <a:gd name="connsiteY4" fmla="*/ 5924550 h 5924550"/>
              <a:gd name="connsiteX5" fmla="*/ 3663950 w 12198350"/>
              <a:gd name="connsiteY5" fmla="*/ 5842000 h 5924550"/>
              <a:gd name="connsiteX6" fmla="*/ 1727200 w 12198350"/>
              <a:gd name="connsiteY6" fmla="*/ 5486400 h 5924550"/>
              <a:gd name="connsiteX7" fmla="*/ 0 w 12198350"/>
              <a:gd name="connsiteY7" fmla="*/ 5835650 h 5924550"/>
              <a:gd name="connsiteX8" fmla="*/ 0 w 12198350"/>
              <a:gd name="connsiteY8" fmla="*/ 0 h 592455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8318500 w 12198350"/>
              <a:gd name="connsiteY4" fmla="*/ 5867400 h 5924550"/>
              <a:gd name="connsiteX5" fmla="*/ 4883150 w 12198350"/>
              <a:gd name="connsiteY5" fmla="*/ 5924550 h 5924550"/>
              <a:gd name="connsiteX6" fmla="*/ 3663950 w 12198350"/>
              <a:gd name="connsiteY6" fmla="*/ 5842000 h 5924550"/>
              <a:gd name="connsiteX7" fmla="*/ 1727200 w 12198350"/>
              <a:gd name="connsiteY7" fmla="*/ 5486400 h 5924550"/>
              <a:gd name="connsiteX8" fmla="*/ 0 w 12198350"/>
              <a:gd name="connsiteY8" fmla="*/ 5835650 h 5924550"/>
              <a:gd name="connsiteX9" fmla="*/ 0 w 12198350"/>
              <a:gd name="connsiteY9" fmla="*/ 0 h 59245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9766300 w 12198350"/>
              <a:gd name="connsiteY4" fmla="*/ 59245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25525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8813800 w 12198350"/>
              <a:gd name="connsiteY3" fmla="*/ 57467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623550 w 12198350"/>
              <a:gd name="connsiteY3" fmla="*/ 48006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18540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766550 w 12198350"/>
              <a:gd name="connsiteY3" fmla="*/ 410845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8350" h="6038850">
                <a:moveTo>
                  <a:pt x="0" y="0"/>
                </a:moveTo>
                <a:lnTo>
                  <a:pt x="12192000" y="0"/>
                </a:lnTo>
                <a:cubicBezTo>
                  <a:pt x="12194117" y="1168400"/>
                  <a:pt x="12196233" y="2336800"/>
                  <a:pt x="12198350" y="3505200"/>
                </a:cubicBezTo>
                <a:cubicBezTo>
                  <a:pt x="11828992" y="3872442"/>
                  <a:pt x="11606741" y="4015317"/>
                  <a:pt x="11341100" y="4267200"/>
                </a:cubicBezTo>
                <a:cubicBezTo>
                  <a:pt x="11005609" y="4512733"/>
                  <a:pt x="10677525" y="4705350"/>
                  <a:pt x="10185400" y="4978400"/>
                </a:cubicBezTo>
                <a:cubicBezTo>
                  <a:pt x="9693275" y="5251450"/>
                  <a:pt x="9381067" y="5540375"/>
                  <a:pt x="8813800" y="5746750"/>
                </a:cubicBezTo>
                <a:lnTo>
                  <a:pt x="7219950" y="6038850"/>
                </a:lnTo>
                <a:lnTo>
                  <a:pt x="4883150" y="5924550"/>
                </a:lnTo>
                <a:lnTo>
                  <a:pt x="3663950" y="5842000"/>
                </a:lnTo>
                <a:lnTo>
                  <a:pt x="1727200" y="5486400"/>
                </a:lnTo>
                <a:lnTo>
                  <a:pt x="0" y="5835650"/>
                </a:lnTo>
                <a:lnTo>
                  <a:pt x="0" y="0"/>
                </a:lnTo>
                <a:close/>
              </a:path>
            </a:pathLst>
          </a:custGeom>
          <a:gradFill flip="none" rotWithShape="1">
            <a:gsLst>
              <a:gs pos="0">
                <a:srgbClr val="000000">
                  <a:alpha val="60000"/>
                </a:srgbClr>
              </a:gs>
              <a:gs pos="100000">
                <a:srgbClr val="000000">
                  <a:alpha val="0"/>
                </a:srgbClr>
              </a:gs>
              <a:gs pos="68000">
                <a:srgbClr val="000000">
                  <a:alpha val="4000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nvGrpSpPr>
          <p:cNvPr id="30" name="Group 29">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6"/>
            <a:chOff x="476" y="-3923157"/>
            <a:chExt cx="10667524" cy="2493729"/>
          </a:xfrm>
        </p:grpSpPr>
        <p:sp>
          <p:nvSpPr>
            <p:cNvPr id="14" name="Freeform: Shape 1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タイトル 1"/>
          <p:cNvSpPr>
            <a:spLocks noGrp="1"/>
          </p:cNvSpPr>
          <p:nvPr>
            <p:ph type="ctrTitle"/>
          </p:nvPr>
        </p:nvSpPr>
        <p:spPr>
          <a:xfrm>
            <a:off x="5165784" y="-758"/>
            <a:ext cx="7021513" cy="2308324"/>
          </a:xfrm>
        </p:spPr>
        <p:txBody>
          <a:bodyPr>
            <a:normAutofit/>
          </a:bodyPr>
          <a:lstStyle/>
          <a:p>
            <a:r>
              <a:rPr lang="ja-JP" altLang="en-US" sz="7200">
                <a:solidFill>
                  <a:srgbClr val="FFFFFF"/>
                </a:solidFill>
                <a:ea typeface="ＭＳ Ｐゴシック"/>
              </a:rPr>
              <a:t>Bad robots</a:t>
            </a:r>
            <a:br>
              <a:rPr lang="ja-JP" altLang="en-US" sz="7200">
                <a:ea typeface="ＭＳ Ｐゴシック"/>
              </a:rPr>
            </a:br>
            <a:endParaRPr lang="ja-JP" altLang="en-US" sz="7200">
              <a:solidFill>
                <a:srgbClr val="FFFFFF"/>
              </a:solidFill>
              <a:ea typeface="ＭＳ Ｐゴシック"/>
            </a:endParaRPr>
          </a:p>
        </p:txBody>
      </p:sp>
      <p:sp>
        <p:nvSpPr>
          <p:cNvPr id="3" name="サブタイトル 2"/>
          <p:cNvSpPr>
            <a:spLocks noGrp="1"/>
          </p:cNvSpPr>
          <p:nvPr>
            <p:ph type="subTitle" idx="1"/>
          </p:nvPr>
        </p:nvSpPr>
        <p:spPr>
          <a:xfrm>
            <a:off x="5162609" y="1293961"/>
            <a:ext cx="7025753" cy="1012778"/>
          </a:xfrm>
        </p:spPr>
        <p:txBody>
          <a:bodyPr vert="horz" lIns="91440" tIns="45720" rIns="91440" bIns="45720" rtlCol="0" anchor="t">
            <a:normAutofit/>
          </a:bodyPr>
          <a:lstStyle/>
          <a:p>
            <a:r>
              <a:rPr lang="ja-JP">
                <a:solidFill>
                  <a:srgbClr val="FFFFFF"/>
                </a:solidFill>
                <a:ea typeface="ＭＳ Ｐゴシック"/>
              </a:rPr>
              <a:t>- </a:t>
            </a:r>
            <a:r>
              <a:rPr lang="ja-JP" altLang="en-US">
                <a:solidFill>
                  <a:srgbClr val="FFFFFF"/>
                </a:solidFill>
                <a:ea typeface="ＭＳ Ｐゴシック"/>
              </a:rPr>
              <a:t>mecanical rising - </a:t>
            </a:r>
          </a:p>
        </p:txBody>
      </p:sp>
      <p:sp>
        <p:nvSpPr>
          <p:cNvPr id="5" name="TextBox 4">
            <a:extLst>
              <a:ext uri="{FF2B5EF4-FFF2-40B4-BE49-F238E27FC236}">
                <a16:creationId xmlns:a16="http://schemas.microsoft.com/office/drawing/2014/main" id="{140FEDB9-7822-F185-DA5A-56F48350431A}"/>
              </a:ext>
            </a:extLst>
          </p:cNvPr>
          <p:cNvSpPr txBox="1"/>
          <p:nvPr/>
        </p:nvSpPr>
        <p:spPr>
          <a:xfrm>
            <a:off x="983272" y="5933760"/>
            <a:ext cx="384516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solidFill>
                  <a:schemeClr val="bg1"/>
                </a:solidFill>
                <a:ea typeface="ＭＳ Ｐゴシック"/>
              </a:rPr>
              <a:t>対応予定ハード　PC</a:t>
            </a:r>
          </a:p>
          <a:p>
            <a:r>
              <a:rPr lang="ja-JP" altLang="en-US">
                <a:solidFill>
                  <a:schemeClr val="bg1"/>
                </a:solidFill>
                <a:ea typeface="ＭＳ Ｐゴシック"/>
              </a:rPr>
              <a:t>プレイ人数　1人</a:t>
            </a:r>
          </a:p>
          <a:p>
            <a:r>
              <a:rPr lang="ja-JP" altLang="en-US">
                <a:solidFill>
                  <a:schemeClr val="bg1"/>
                </a:solidFill>
                <a:ea typeface="ＭＳ Ｐゴシック"/>
              </a:rPr>
              <a:t>対象年齢　１５～２３</a:t>
            </a:r>
          </a:p>
        </p:txBody>
      </p:sp>
      <p:sp>
        <p:nvSpPr>
          <p:cNvPr id="6" name="TextBox 5">
            <a:extLst>
              <a:ext uri="{FF2B5EF4-FFF2-40B4-BE49-F238E27FC236}">
                <a16:creationId xmlns:a16="http://schemas.microsoft.com/office/drawing/2014/main" id="{763DCA14-39E4-6497-E78B-131E047443EE}"/>
              </a:ext>
            </a:extLst>
          </p:cNvPr>
          <p:cNvSpPr txBox="1"/>
          <p:nvPr/>
        </p:nvSpPr>
        <p:spPr>
          <a:xfrm>
            <a:off x="10360687" y="5013289"/>
            <a:ext cx="2081893" cy="18466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ＭＳ Ｐゴシック"/>
              </a:rPr>
              <a:t>　　</a:t>
            </a:r>
            <a:r>
              <a:rPr lang="ja-JP" altLang="en-US" sz="1900">
                <a:solidFill>
                  <a:schemeClr val="bg1"/>
                </a:solidFill>
                <a:ea typeface="ＭＳ Ｐゴシック"/>
              </a:rPr>
              <a:t>制作メンバー</a:t>
            </a:r>
          </a:p>
          <a:p>
            <a:pPr algn="ctr"/>
            <a:r>
              <a:rPr lang="ja-JP" altLang="en-US" sz="1900">
                <a:solidFill>
                  <a:schemeClr val="bg1"/>
                </a:solidFill>
                <a:ea typeface="ＭＳ Ｐゴシック"/>
              </a:rPr>
              <a:t>岡本</a:t>
            </a:r>
          </a:p>
          <a:p>
            <a:pPr algn="ctr"/>
            <a:r>
              <a:rPr lang="ja-JP" altLang="en-US" sz="1900">
                <a:solidFill>
                  <a:schemeClr val="bg1"/>
                </a:solidFill>
                <a:ea typeface="ＭＳ Ｐゴシック"/>
              </a:rPr>
              <a:t>岩下</a:t>
            </a:r>
          </a:p>
          <a:p>
            <a:pPr algn="ctr"/>
            <a:r>
              <a:rPr lang="ja-JP" altLang="en-US" sz="1900">
                <a:solidFill>
                  <a:schemeClr val="bg1"/>
                </a:solidFill>
                <a:ea typeface="ＭＳ Ｐゴシック"/>
              </a:rPr>
              <a:t>守屋</a:t>
            </a:r>
          </a:p>
          <a:p>
            <a:pPr algn="ctr"/>
            <a:r>
              <a:rPr lang="ja-JP" altLang="en-US" sz="1900">
                <a:solidFill>
                  <a:schemeClr val="bg1"/>
                </a:solidFill>
                <a:ea typeface="ＭＳ Ｐゴシック"/>
              </a:rPr>
              <a:t>山本</a:t>
            </a:r>
          </a:p>
          <a:p>
            <a:pPr algn="ctr"/>
            <a:r>
              <a:rPr lang="ja-JP" altLang="en-US" sz="1900">
                <a:solidFill>
                  <a:schemeClr val="bg1"/>
                </a:solidFill>
                <a:ea typeface="ＭＳ Ｐゴシック"/>
              </a:rPr>
              <a:t>與座</a:t>
            </a:r>
          </a:p>
        </p:txBody>
      </p:sp>
      <p:sp>
        <p:nvSpPr>
          <p:cNvPr id="7" name="テキスト ボックス 6">
            <a:extLst>
              <a:ext uri="{FF2B5EF4-FFF2-40B4-BE49-F238E27FC236}">
                <a16:creationId xmlns:a16="http://schemas.microsoft.com/office/drawing/2014/main" id="{93B26B62-C9F6-AC45-CFA4-E967C8A93824}"/>
              </a:ext>
            </a:extLst>
          </p:cNvPr>
          <p:cNvSpPr txBox="1"/>
          <p:nvPr/>
        </p:nvSpPr>
        <p:spPr>
          <a:xfrm>
            <a:off x="3124931" y="6235184"/>
            <a:ext cx="1828800" cy="369332"/>
          </a:xfrm>
          <a:prstGeom prst="rect">
            <a:avLst/>
          </a:prstGeom>
          <a:noFill/>
        </p:spPr>
        <p:txBody>
          <a:bodyPr wrap="square" rtlCol="0">
            <a:spAutoFit/>
          </a:bodyPr>
          <a:lstStyle/>
          <a:p>
            <a:pPr algn="l"/>
            <a:r>
              <a:rPr lang="ja-JP" altLang="en-US">
                <a:solidFill>
                  <a:schemeClr val="bg1"/>
                </a:solidFill>
              </a:rPr>
              <a:t>対象年齢   </a:t>
            </a:r>
            <a:r>
              <a:rPr lang="en-US" altLang="ja-JP">
                <a:solidFill>
                  <a:schemeClr val="bg1"/>
                </a:solidFill>
              </a:rPr>
              <a:t>14</a:t>
            </a:r>
            <a:r>
              <a:rPr lang="ja-JP" altLang="en-US">
                <a:solidFill>
                  <a:schemeClr val="bg1"/>
                </a:solidFill>
              </a:rPr>
              <a:t>歳</a:t>
            </a:r>
          </a:p>
        </p:txBody>
      </p:sp>
    </p:spTree>
    <p:extLst>
      <p:ext uri="{BB962C8B-B14F-4D97-AF65-F5344CB8AC3E}">
        <p14:creationId xmlns:p14="http://schemas.microsoft.com/office/powerpoint/2010/main" val="2128380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A30C994-F2D6-4371-A041-3904FCAC74E2}"/>
              </a:ext>
            </a:extLst>
          </p:cNvPr>
          <p:cNvPicPr>
            <a:picLocks noChangeAspect="1"/>
          </p:cNvPicPr>
          <p:nvPr/>
        </p:nvPicPr>
        <p:blipFill>
          <a:blip r:embed="rId4">
            <a:alphaModFix amt="52000"/>
            <a:extLst>
              <a:ext uri="{BEBA8EAE-BF5A-486C-A8C5-ECC9F3942E4B}">
                <a14:imgProps xmlns:a14="http://schemas.microsoft.com/office/drawing/2010/main">
                  <a14:imgLayer r:embed="rId5">
                    <a14:imgEffect>
                      <a14:saturation sat="115000"/>
                    </a14:imgEffect>
                    <a14:imgEffect>
                      <a14:brightnessContrast bright="35000"/>
                    </a14:imgEffect>
                  </a14:imgLayer>
                </a14:imgProps>
              </a:ext>
            </a:extLst>
          </a:blip>
          <a:stretch>
            <a:fillRect/>
          </a:stretch>
        </p:blipFill>
        <p:spPr>
          <a:xfrm>
            <a:off x="-979" y="-16878"/>
            <a:ext cx="12191998" cy="6851114"/>
          </a:xfrm>
          <a:prstGeom prst="rect">
            <a:avLst/>
          </a:prstGeom>
          <a:effectLst/>
        </p:spPr>
      </p:pic>
      <p:pic>
        <p:nvPicPr>
          <p:cNvPr id="6" name="Picture 5">
            <a:extLst>
              <a:ext uri="{FF2B5EF4-FFF2-40B4-BE49-F238E27FC236}">
                <a16:creationId xmlns:a16="http://schemas.microsoft.com/office/drawing/2014/main" id="{18FE63BF-3995-74C1-3ACC-D402CD151A17}"/>
              </a:ext>
            </a:extLst>
          </p:cNvPr>
          <p:cNvPicPr>
            <a:picLocks noChangeAspect="1"/>
          </p:cNvPicPr>
          <p:nvPr/>
        </p:nvPicPr>
        <p:blipFill>
          <a:blip r:embed="rId6">
            <a:alphaModFix amt="52000"/>
          </a:blip>
          <a:stretch>
            <a:fillRect/>
          </a:stretch>
        </p:blipFill>
        <p:spPr>
          <a:xfrm>
            <a:off x="1102" y="-14003"/>
            <a:ext cx="12191998" cy="6851114"/>
          </a:xfrm>
          <a:prstGeom prst="rect">
            <a:avLst/>
          </a:prstGeom>
        </p:spPr>
      </p:pic>
      <p:sp>
        <p:nvSpPr>
          <p:cNvPr id="5" name="Title 1">
            <a:extLst>
              <a:ext uri="{FF2B5EF4-FFF2-40B4-BE49-F238E27FC236}">
                <a16:creationId xmlns:a16="http://schemas.microsoft.com/office/drawing/2014/main" id="{54BF5546-AEC9-27DC-E1EC-3C21CD3822B1}"/>
              </a:ext>
            </a:extLst>
          </p:cNvPr>
          <p:cNvSpPr txBox="1">
            <a:spLocks/>
          </p:cNvSpPr>
          <p:nvPr/>
        </p:nvSpPr>
        <p:spPr>
          <a:xfrm>
            <a:off x="409074" y="-384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a:ea typeface="ＭＳ Ｐゴシック"/>
              </a:rPr>
              <a:t>コンセプト</a:t>
            </a:r>
          </a:p>
        </p:txBody>
      </p:sp>
      <p:sp>
        <p:nvSpPr>
          <p:cNvPr id="4" name="Rectangle 3">
            <a:extLst>
              <a:ext uri="{FF2B5EF4-FFF2-40B4-BE49-F238E27FC236}">
                <a16:creationId xmlns:a16="http://schemas.microsoft.com/office/drawing/2014/main" id="{B0127C79-5D66-AB7D-2BFB-F0D74977E8E2}"/>
              </a:ext>
            </a:extLst>
          </p:cNvPr>
          <p:cNvSpPr>
            <a:spLocks/>
          </p:cNvSpPr>
          <p:nvPr/>
        </p:nvSpPr>
        <p:spPr>
          <a:xfrm>
            <a:off x="1987580" y="933968"/>
            <a:ext cx="7720263" cy="1403684"/>
          </a:xfrm>
          <a:prstGeom prst="rect">
            <a:avLst/>
          </a:prstGeom>
          <a:gradFill>
            <a:gsLst>
              <a:gs pos="0">
                <a:schemeClr val="accent1">
                  <a:lumMod val="5000"/>
                  <a:lumOff val="95000"/>
                  <a:alpha val="21000"/>
                </a:schemeClr>
              </a:gs>
              <a:gs pos="100000">
                <a:srgbClr val="FFFF00">
                  <a:alpha val="7000"/>
                </a:srgbClr>
              </a:gs>
              <a:gs pos="80000">
                <a:srgbClr val="FFFF00">
                  <a:alpha val="14000"/>
                </a:srgbClr>
              </a:gs>
              <a:gs pos="100000">
                <a:schemeClr val="accent1">
                  <a:lumMod val="30000"/>
                  <a:lumOff val="70000"/>
                </a:schemeClr>
              </a:gs>
            </a:gsLst>
            <a:lin ang="5400000" scaled="1"/>
          </a:gradFill>
          <a:ln>
            <a:noFill/>
          </a:ln>
          <a:effectLst>
            <a:outerShdw blurRad="914400" sx="115000" sy="115000" algn="ctr" rotWithShape="0">
              <a:schemeClr val="bg1">
                <a:lumMod val="85000"/>
                <a:alpha val="60000"/>
              </a:schemeClr>
            </a:outerShdw>
            <a:softEdge rad="12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BC8E97-A029-9EB5-1EF7-EABA79683F18}"/>
              </a:ext>
            </a:extLst>
          </p:cNvPr>
          <p:cNvSpPr>
            <a:spLocks noGrp="1" noChangeAspect="1"/>
          </p:cNvSpPr>
          <p:nvPr>
            <p:ph type="title"/>
          </p:nvPr>
        </p:nvSpPr>
        <p:spPr>
          <a:xfrm>
            <a:off x="2261212" y="933968"/>
            <a:ext cx="10515600" cy="1325563"/>
          </a:xfrm>
        </p:spPr>
        <p:txBody>
          <a:bodyPr/>
          <a:lstStyle/>
          <a:p>
            <a:r>
              <a:rPr lang="ja-JP" altLang="en-US" b="1">
                <a:solidFill>
                  <a:srgbClr val="00B0F0"/>
                </a:solidFill>
                <a:ea typeface="ＭＳ Ｐゴシック"/>
              </a:rPr>
              <a:t>コマンドを駆使して戦う</a:t>
            </a:r>
            <a:br>
              <a:rPr lang="ja-JP" altLang="en-US" b="1">
                <a:solidFill>
                  <a:srgbClr val="00B0F0"/>
                </a:solidFill>
                <a:ea typeface="ＭＳ Ｐゴシック"/>
              </a:rPr>
            </a:br>
            <a:r>
              <a:rPr lang="ja-JP" altLang="en-US">
                <a:ea typeface="ＭＳ Ｐゴシック"/>
              </a:rPr>
              <a:t>  横スクロールアクション</a:t>
            </a:r>
            <a:endParaRPr kumimoji="1" lang="en-US"/>
          </a:p>
        </p:txBody>
      </p:sp>
      <p:grpSp>
        <p:nvGrpSpPr>
          <p:cNvPr id="16" name="グループ化 6">
            <a:extLst>
              <a:ext uri="{FF2B5EF4-FFF2-40B4-BE49-F238E27FC236}">
                <a16:creationId xmlns:a16="http://schemas.microsoft.com/office/drawing/2014/main" id="{77FBC673-82CA-E9F7-1C96-064C4CB2082B}"/>
              </a:ext>
            </a:extLst>
          </p:cNvPr>
          <p:cNvGrpSpPr/>
          <p:nvPr/>
        </p:nvGrpSpPr>
        <p:grpSpPr>
          <a:xfrm>
            <a:off x="870967" y="3126445"/>
            <a:ext cx="4484590" cy="3191504"/>
            <a:chOff x="3890211" y="912332"/>
            <a:chExt cx="1917031" cy="1576868"/>
          </a:xfrm>
        </p:grpSpPr>
        <p:sp>
          <p:nvSpPr>
            <p:cNvPr id="14" name="Rectangle 13">
              <a:extLst>
                <a:ext uri="{FF2B5EF4-FFF2-40B4-BE49-F238E27FC236}">
                  <a16:creationId xmlns:a16="http://schemas.microsoft.com/office/drawing/2014/main" id="{93F6EDD6-04E9-6770-4AB9-C032EC4CD866}"/>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4000" b="1">
                  <a:solidFill>
                    <a:schemeClr val="accent4"/>
                  </a:solidFill>
                  <a:latin typeface="Aptos"/>
                  <a:ea typeface="Meiryo UI"/>
                </a:rPr>
                <a:t>コマンド入力</a:t>
              </a:r>
              <a:endParaRPr lang="en-US" altLang="ja-JP">
                <a:solidFill>
                  <a:schemeClr val="accent4"/>
                </a:solidFill>
                <a:latin typeface="Aptos"/>
                <a:ea typeface="Meiryo UI"/>
              </a:endParaRPr>
            </a:p>
            <a:p>
              <a:pPr algn="ctr"/>
              <a:r>
                <a:rPr lang="ja-JP" sz="2800">
                  <a:solidFill>
                    <a:srgbClr val="000000"/>
                  </a:solidFill>
                  <a:latin typeface="Aptos"/>
                  <a:ea typeface="Meiryo UI"/>
                </a:rPr>
                <a:t>で</a:t>
              </a:r>
              <a:endParaRPr lang="en-US" altLang="ja-JP">
                <a:ea typeface="Meiryo UI"/>
              </a:endParaRPr>
            </a:p>
            <a:p>
              <a:pPr algn="ctr"/>
              <a:r>
                <a:rPr lang="ja-JP" altLang="en-US" sz="2800">
                  <a:solidFill>
                    <a:srgbClr val="000000"/>
                  </a:solidFill>
                  <a:latin typeface="Aptos"/>
                  <a:ea typeface="Meiryo UI"/>
                </a:rPr>
                <a:t> 　</a:t>
              </a:r>
              <a:r>
                <a:rPr lang="ja-JP" sz="2800">
                  <a:solidFill>
                    <a:srgbClr val="000000"/>
                  </a:solidFill>
                  <a:latin typeface="Aptos"/>
                  <a:ea typeface="Meiryo UI"/>
                </a:rPr>
                <a:t>武器変更</a:t>
              </a:r>
              <a:r>
                <a:rPr lang="ja-JP" sz="2800">
                  <a:solidFill>
                    <a:srgbClr val="000000"/>
                  </a:solidFill>
                  <a:ea typeface="Meiryo UI"/>
                </a:rPr>
                <a:t>大技入力  </a:t>
              </a:r>
              <a:endParaRPr lang="ja-JP">
                <a:ea typeface="ＭＳ Ｐゴシック"/>
              </a:endParaRPr>
            </a:p>
          </p:txBody>
        </p:sp>
        <p:sp>
          <p:nvSpPr>
            <p:cNvPr id="10" name="正方形/長方形 5">
              <a:extLst>
                <a:ext uri="{FF2B5EF4-FFF2-40B4-BE49-F238E27FC236}">
                  <a16:creationId xmlns:a16="http://schemas.microsoft.com/office/drawing/2014/main" id="{27E151BD-AC55-1440-F5EF-81D504BA8208}"/>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2800" b="1">
                  <a:solidFill>
                    <a:schemeClr val="bg1"/>
                  </a:solidFill>
                  <a:latin typeface="Meiryo UI"/>
                  <a:ea typeface="Meiryo UI"/>
                </a:rPr>
                <a:t>特徴１</a:t>
              </a:r>
              <a:endParaRPr lang="ja-JP" altLang="en-US" sz="2800" b="1">
                <a:solidFill>
                  <a:schemeClr val="bg1"/>
                </a:solidFill>
                <a:latin typeface="Meiryo UI"/>
                <a:ea typeface="Meiryo UI"/>
              </a:endParaRPr>
            </a:p>
          </p:txBody>
        </p:sp>
      </p:grpSp>
      <p:grpSp>
        <p:nvGrpSpPr>
          <p:cNvPr id="29" name="グループ化 6">
            <a:extLst>
              <a:ext uri="{FF2B5EF4-FFF2-40B4-BE49-F238E27FC236}">
                <a16:creationId xmlns:a16="http://schemas.microsoft.com/office/drawing/2014/main" id="{8C017FC6-F277-C4F6-068E-5CAEA5AB81CF}"/>
              </a:ext>
            </a:extLst>
          </p:cNvPr>
          <p:cNvGrpSpPr/>
          <p:nvPr/>
        </p:nvGrpSpPr>
        <p:grpSpPr>
          <a:xfrm>
            <a:off x="6443631" y="3120694"/>
            <a:ext cx="4484590" cy="3191504"/>
            <a:chOff x="3890211" y="912332"/>
            <a:chExt cx="1917031" cy="1576868"/>
          </a:xfrm>
        </p:grpSpPr>
        <p:sp>
          <p:nvSpPr>
            <p:cNvPr id="27" name="Rectangle 26">
              <a:extLst>
                <a:ext uri="{FF2B5EF4-FFF2-40B4-BE49-F238E27FC236}">
                  <a16:creationId xmlns:a16="http://schemas.microsoft.com/office/drawing/2014/main" id="{FDD5B6BD-A329-564C-971A-1216A0CA1859}"/>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ja-JP" altLang="en-US" sz="2800">
                  <a:solidFill>
                    <a:srgbClr val="000000"/>
                  </a:solidFill>
                  <a:latin typeface="Aptos"/>
                  <a:ea typeface="Meiryo UI" panose="020B0604030504040204" pitchFamily="50" charset="-128"/>
                </a:rPr>
                <a:t>クリアのたびに難易度が上がる</a:t>
              </a:r>
            </a:p>
            <a:p>
              <a:pPr algn="ctr"/>
              <a:r>
                <a:rPr lang="ja-JP" altLang="en-US" sz="2800">
                  <a:solidFill>
                    <a:srgbClr val="000000"/>
                  </a:solidFill>
                  <a:ea typeface="Meiryo UI"/>
                </a:rPr>
                <a:t> 　</a:t>
              </a:r>
              <a:r>
                <a:rPr lang="ja-JP" altLang="en-US" sz="4000" b="1">
                  <a:solidFill>
                    <a:srgbClr val="FF0000"/>
                  </a:solidFill>
                  <a:ea typeface="Meiryo UI"/>
                </a:rPr>
                <a:t>タイムアタック</a:t>
              </a:r>
              <a:r>
                <a:rPr lang="ja-JP" altLang="en-US" sz="4000">
                  <a:solidFill>
                    <a:srgbClr val="C00000"/>
                  </a:solidFill>
                  <a:ea typeface="Meiryo UI"/>
                </a:rPr>
                <a:t> </a:t>
              </a:r>
            </a:p>
            <a:p>
              <a:pPr algn="ctr"/>
              <a:endParaRPr lang="ja-JP" sz="2800" dirty="0">
                <a:solidFill>
                  <a:srgbClr val="000000"/>
                </a:solidFill>
                <a:ea typeface="Meiryo UI"/>
              </a:endParaRPr>
            </a:p>
          </p:txBody>
        </p:sp>
        <p:sp>
          <p:nvSpPr>
            <p:cNvPr id="28" name="正方形/長方形 5">
              <a:extLst>
                <a:ext uri="{FF2B5EF4-FFF2-40B4-BE49-F238E27FC236}">
                  <a16:creationId xmlns:a16="http://schemas.microsoft.com/office/drawing/2014/main" id="{B2FF2DCE-9371-329A-EE0E-F859D8304E7B}"/>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2800" b="1">
                  <a:solidFill>
                    <a:schemeClr val="bg1"/>
                  </a:solidFill>
                  <a:latin typeface="Meiryo UI"/>
                  <a:ea typeface="Meiryo UI"/>
                </a:rPr>
                <a:t>特徴</a:t>
              </a:r>
              <a:r>
                <a:rPr lang="en-US" altLang="ja-JP" sz="2800" b="1" dirty="0">
                  <a:solidFill>
                    <a:schemeClr val="bg1"/>
                  </a:solidFill>
                  <a:latin typeface="Meiryo UI"/>
                  <a:ea typeface="Meiryo UI"/>
                </a:rPr>
                <a:t>2</a:t>
              </a:r>
              <a:endParaRPr lang="ja-JP" altLang="en-US" sz="2800" b="1" dirty="0">
                <a:solidFill>
                  <a:schemeClr val="bg1"/>
                </a:solidFill>
                <a:latin typeface="Meiryo UI"/>
                <a:ea typeface="Meiryo UI"/>
              </a:endParaRPr>
            </a:p>
          </p:txBody>
        </p:sp>
      </p:grpSp>
    </p:spTree>
    <p:extLst>
      <p:ext uri="{BB962C8B-B14F-4D97-AF65-F5344CB8AC3E}">
        <p14:creationId xmlns:p14="http://schemas.microsoft.com/office/powerpoint/2010/main" val="1389275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9CC3B5-6E51-B3B2-4729-682750FEA07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D31E71D-4D2D-C18B-70B3-960B6DEAB5ED}"/>
              </a:ext>
            </a:extLst>
          </p:cNvPr>
          <p:cNvPicPr>
            <a:picLocks noChangeAspect="1"/>
          </p:cNvPicPr>
          <p:nvPr/>
        </p:nvPicPr>
        <p:blipFill>
          <a:blip r:embed="rId4">
            <a:alphaModFix amt="52000"/>
          </a:blip>
          <a:stretch>
            <a:fillRect/>
          </a:stretch>
        </p:blipFill>
        <p:spPr>
          <a:xfrm>
            <a:off x="-4011" y="12195"/>
            <a:ext cx="12191998" cy="6851114"/>
          </a:xfrm>
          <a:prstGeom prst="rect">
            <a:avLst/>
          </a:prstGeom>
        </p:spPr>
      </p:pic>
      <p:sp>
        <p:nvSpPr>
          <p:cNvPr id="2" name="Title 1">
            <a:extLst>
              <a:ext uri="{FF2B5EF4-FFF2-40B4-BE49-F238E27FC236}">
                <a16:creationId xmlns:a16="http://schemas.microsoft.com/office/drawing/2014/main" id="{5D4AA8AF-0AF3-5804-58A5-9820DBB7B531}"/>
              </a:ext>
            </a:extLst>
          </p:cNvPr>
          <p:cNvSpPr>
            <a:spLocks noGrp="1"/>
          </p:cNvSpPr>
          <p:nvPr>
            <p:ph type="title"/>
          </p:nvPr>
        </p:nvSpPr>
        <p:spPr>
          <a:xfrm>
            <a:off x="-4011" y="4178"/>
            <a:ext cx="3186364" cy="675556"/>
          </a:xfrm>
        </p:spPr>
        <p:txBody>
          <a:bodyPr>
            <a:normAutofit fontScale="90000"/>
          </a:bodyPr>
          <a:lstStyle/>
          <a:p>
            <a:r>
              <a:rPr lang="ja-JP" altLang="en-US">
                <a:ea typeface="ＭＳ Ｐゴシック"/>
              </a:rPr>
              <a:t>ゲーム画面</a:t>
            </a:r>
          </a:p>
        </p:txBody>
      </p:sp>
      <p:pic>
        <p:nvPicPr>
          <p:cNvPr id="3" name="GFFPV">
            <a:hlinkClick r:id="" action="ppaction://media"/>
            <a:extLst>
              <a:ext uri="{FF2B5EF4-FFF2-40B4-BE49-F238E27FC236}">
                <a16:creationId xmlns:a16="http://schemas.microsoft.com/office/drawing/2014/main" id="{975F1CBF-FF68-D92E-02C5-03C6D991477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85672" y="3036781"/>
            <a:ext cx="6485190" cy="3654442"/>
          </a:xfrm>
          <a:prstGeom prst="rect">
            <a:avLst/>
          </a:prstGeom>
        </p:spPr>
      </p:pic>
      <p:grpSp>
        <p:nvGrpSpPr>
          <p:cNvPr id="7" name="グループ化 6">
            <a:extLst>
              <a:ext uri="{FF2B5EF4-FFF2-40B4-BE49-F238E27FC236}">
                <a16:creationId xmlns:a16="http://schemas.microsoft.com/office/drawing/2014/main" id="{2C1DA9B6-2C2A-4453-B6E9-16B4CF029252}"/>
              </a:ext>
            </a:extLst>
          </p:cNvPr>
          <p:cNvGrpSpPr/>
          <p:nvPr/>
        </p:nvGrpSpPr>
        <p:grpSpPr>
          <a:xfrm>
            <a:off x="3027570" y="6559"/>
            <a:ext cx="3077776" cy="3041081"/>
            <a:chOff x="3890211" y="912332"/>
            <a:chExt cx="2243889" cy="2192817"/>
          </a:xfrm>
        </p:grpSpPr>
        <p:grpSp>
          <p:nvGrpSpPr>
            <p:cNvPr id="4" name="グループ化 3">
              <a:extLst>
                <a:ext uri="{FF2B5EF4-FFF2-40B4-BE49-F238E27FC236}">
                  <a16:creationId xmlns:a16="http://schemas.microsoft.com/office/drawing/2014/main" id="{1AAAEAFC-F847-4371-B5D9-1112AF9C8A7B}"/>
                </a:ext>
              </a:extLst>
            </p:cNvPr>
            <p:cNvGrpSpPr/>
            <p:nvPr/>
          </p:nvGrpSpPr>
          <p:grpSpPr>
            <a:xfrm>
              <a:off x="3890211" y="1286685"/>
              <a:ext cx="2243889" cy="1818464"/>
              <a:chOff x="3890211" y="1286685"/>
              <a:chExt cx="2243889" cy="1818464"/>
            </a:xfrm>
          </p:grpSpPr>
          <p:sp>
            <p:nvSpPr>
              <p:cNvPr id="8" name="Rectangle 7">
                <a:extLst>
                  <a:ext uri="{FF2B5EF4-FFF2-40B4-BE49-F238E27FC236}">
                    <a16:creationId xmlns:a16="http://schemas.microsoft.com/office/drawing/2014/main" id="{AF80E1DB-50CE-94D8-7E4D-D06C83D26254}"/>
                  </a:ext>
                </a:extLst>
              </p:cNvPr>
              <p:cNvSpPr/>
              <p:nvPr/>
            </p:nvSpPr>
            <p:spPr>
              <a:xfrm>
                <a:off x="6030861" y="1749196"/>
                <a:ext cx="69612" cy="1257407"/>
              </a:xfrm>
              <a:prstGeom prst="rect">
                <a:avLst/>
              </a:prstGeom>
              <a:solidFill>
                <a:schemeClr val="bg1">
                  <a:lumMod val="50000"/>
                </a:schemeClr>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B533E36-C7B5-80A0-D644-57A486A8B53B}"/>
                  </a:ext>
                </a:extLst>
              </p:cNvPr>
              <p:cNvSpPr/>
              <p:nvPr/>
            </p:nvSpPr>
            <p:spPr>
              <a:xfrm rot="5400000">
                <a:off x="5692004" y="1396959"/>
                <a:ext cx="54892" cy="758980"/>
              </a:xfrm>
              <a:prstGeom prst="rect">
                <a:avLst/>
              </a:prstGeom>
              <a:solidFill>
                <a:schemeClr val="bg1">
                  <a:lumMod val="50000"/>
                </a:schemeClr>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F962ECE-B536-DFC5-8228-2E9916471823}"/>
                  </a:ext>
                </a:extLst>
              </p:cNvPr>
              <p:cNvSpPr/>
              <p:nvPr/>
            </p:nvSpPr>
            <p:spPr>
              <a:xfrm>
                <a:off x="6052079" y="1777614"/>
                <a:ext cx="52916" cy="105304"/>
              </a:xfrm>
              <a:prstGeom prst="rect">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136365-6075-6343-DF57-4107640F2BD3}"/>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400" b="1">
                    <a:solidFill>
                      <a:schemeClr val="accent1">
                        <a:lumMod val="75000"/>
                      </a:schemeClr>
                    </a:solidFill>
                    <a:latin typeface="Meiryo UI" panose="020B0604030504040204" pitchFamily="50" charset="-128"/>
                    <a:ea typeface="Meiryo UI" panose="020B0604030504040204" pitchFamily="50" charset="-128"/>
                  </a:rPr>
                  <a:t>倒した敵に応じた</a:t>
                </a:r>
                <a:endParaRPr lang="en-US" altLang="ja-JP" sz="1400" b="1">
                  <a:solidFill>
                    <a:schemeClr val="accent1">
                      <a:lumMod val="75000"/>
                    </a:schemeClr>
                  </a:solidFill>
                  <a:latin typeface="Meiryo UI" panose="020B0604030504040204" pitchFamily="50" charset="-128"/>
                  <a:ea typeface="Meiryo UI" panose="020B0604030504040204" pitchFamily="50" charset="-128"/>
                </a:endParaRPr>
              </a:p>
              <a:p>
                <a:pPr algn="ctr"/>
                <a:r>
                  <a:rPr lang="ja-JP" altLang="en-US" sz="1400">
                    <a:solidFill>
                      <a:schemeClr val="tx1">
                        <a:lumMod val="85000"/>
                        <a:lumOff val="15000"/>
                      </a:schemeClr>
                    </a:solidFill>
                    <a:latin typeface="Meiryo UI"/>
                    <a:ea typeface="Meiryo UI"/>
                  </a:rPr>
                  <a:t>スコアが表示される</a:t>
                </a:r>
                <a:endParaRPr lang="en-US" altLang="ja-JP" sz="1400">
                  <a:solidFill>
                    <a:schemeClr val="tx1">
                      <a:lumMod val="85000"/>
                      <a:lumOff val="15000"/>
                    </a:schemeClr>
                  </a:solidFill>
                  <a:latin typeface="Meiryo UI"/>
                  <a:ea typeface="Meiryo UI"/>
                </a:endParaRPr>
              </a:p>
              <a:p>
                <a:pPr algn="ctr"/>
                <a:r>
                  <a:rPr lang="ja-JP" altLang="en-US" sz="1400">
                    <a:solidFill>
                      <a:schemeClr val="tx1">
                        <a:lumMod val="85000"/>
                        <a:lumOff val="15000"/>
                      </a:schemeClr>
                    </a:solidFill>
                    <a:latin typeface="Meiryo UI"/>
                    <a:ea typeface="Meiryo UI"/>
                  </a:rPr>
                  <a:t>その下には</a:t>
                </a:r>
                <a:endParaRPr lang="en-US" altLang="ja-JP" sz="1400">
                  <a:solidFill>
                    <a:schemeClr val="tx1">
                      <a:lumMod val="85000"/>
                      <a:lumOff val="15000"/>
                    </a:schemeClr>
                  </a:solidFill>
                  <a:latin typeface="Meiryo UI"/>
                  <a:ea typeface="Meiryo UI"/>
                </a:endParaRPr>
              </a:p>
              <a:p>
                <a:pPr algn="ctr"/>
                <a:r>
                  <a:rPr lang="ja-JP" altLang="en-US" sz="1400" b="1">
                    <a:solidFill>
                      <a:srgbClr val="0070C0"/>
                    </a:solidFill>
                    <a:latin typeface="Meiryo UI"/>
                    <a:ea typeface="Meiryo UI"/>
                  </a:rPr>
                  <a:t>ステージクリアにかかった</a:t>
                </a:r>
                <a:r>
                  <a:rPr lang="ja-JP" altLang="en-US" sz="1400">
                    <a:solidFill>
                      <a:srgbClr val="252525"/>
                    </a:solidFill>
                    <a:latin typeface="Meiryo UI"/>
                    <a:ea typeface="Meiryo UI"/>
                  </a:rPr>
                  <a:t>時間が表示される</a:t>
                </a:r>
                <a:endParaRPr lang="en-US" altLang="ja-JP" sz="1400">
                  <a:solidFill>
                    <a:srgbClr val="252525"/>
                  </a:solidFill>
                  <a:latin typeface="Meiryo UI"/>
                  <a:ea typeface="Meiryo UI"/>
                </a:endParaRPr>
              </a:p>
            </p:txBody>
          </p:sp>
          <p:sp>
            <p:nvSpPr>
              <p:cNvPr id="12" name="Oval 11">
                <a:extLst>
                  <a:ext uri="{FF2B5EF4-FFF2-40B4-BE49-F238E27FC236}">
                    <a16:creationId xmlns:a16="http://schemas.microsoft.com/office/drawing/2014/main" id="{97D7D61B-1A70-1567-11A8-F92C536E256A}"/>
                  </a:ext>
                </a:extLst>
              </p:cNvPr>
              <p:cNvSpPr/>
              <p:nvPr/>
            </p:nvSpPr>
            <p:spPr>
              <a:xfrm>
                <a:off x="6000750" y="2971799"/>
                <a:ext cx="133350" cy="133350"/>
              </a:xfrm>
              <a:prstGeom prst="ellipse">
                <a:avLst/>
              </a:prstGeom>
              <a:solidFill>
                <a:srgbClr val="7F7F7F"/>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正方形/長方形 5">
              <a:extLst>
                <a:ext uri="{FF2B5EF4-FFF2-40B4-BE49-F238E27FC236}">
                  <a16:creationId xmlns:a16="http://schemas.microsoft.com/office/drawing/2014/main" id="{62C0FF64-89A5-4A6A-A38E-794C189EF129}"/>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スコア</a:t>
              </a:r>
            </a:p>
          </p:txBody>
        </p:sp>
      </p:grpSp>
      <p:sp>
        <p:nvSpPr>
          <p:cNvPr id="13" name="Rectangle 12">
            <a:extLst>
              <a:ext uri="{FF2B5EF4-FFF2-40B4-BE49-F238E27FC236}">
                <a16:creationId xmlns:a16="http://schemas.microsoft.com/office/drawing/2014/main" id="{ADDF8455-4DC7-F374-BFC4-562EE5C39A0C}"/>
              </a:ext>
            </a:extLst>
          </p:cNvPr>
          <p:cNvSpPr/>
          <p:nvPr/>
        </p:nvSpPr>
        <p:spPr>
          <a:xfrm>
            <a:off x="7660545" y="1786436"/>
            <a:ext cx="3907692" cy="14583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クリア時のスコアに応じた</a:t>
            </a:r>
          </a:p>
          <a:p>
            <a:pPr algn="ctr"/>
            <a:r>
              <a:rPr lang="ja-JP" altLang="en-US">
                <a:ea typeface="ＭＳ Ｐゴシック"/>
              </a:rPr>
              <a:t>スキルポイントを使用し、</a:t>
            </a:r>
          </a:p>
          <a:p>
            <a:pPr algn="ctr"/>
            <a:r>
              <a:rPr lang="ja-JP" altLang="en-US" b="1">
                <a:solidFill>
                  <a:srgbClr val="FFFFFF"/>
                </a:solidFill>
                <a:ea typeface="ＭＳ Ｐゴシック"/>
              </a:rPr>
              <a:t>スキルツリーを開放</a:t>
            </a:r>
          </a:p>
          <a:p>
            <a:pPr algn="ctr"/>
            <a:r>
              <a:rPr lang="ja-JP" altLang="en-US">
                <a:ea typeface="ＭＳ Ｐゴシック"/>
              </a:rPr>
              <a:t>次のステージに進む</a:t>
            </a:r>
          </a:p>
          <a:p>
            <a:pPr algn="ctr"/>
            <a:endParaRPr lang="ja-JP" altLang="en-US">
              <a:ea typeface="ＭＳ Ｐゴシック"/>
            </a:endParaRPr>
          </a:p>
        </p:txBody>
      </p:sp>
    </p:spTree>
    <p:extLst>
      <p:ext uri="{BB962C8B-B14F-4D97-AF65-F5344CB8AC3E}">
        <p14:creationId xmlns:p14="http://schemas.microsoft.com/office/powerpoint/2010/main" val="998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96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p:cTn id="15" fill="hold" display="0">
                  <p:stCondLst>
                    <p:cond delay="indefinite"/>
                  </p:stCondLst>
                </p:cTn>
                <p:tgtEl>
                  <p:spTgt spid="3"/>
                </p:tgtEl>
              </p:cMediaNode>
            </p:video>
            <p:seq concurrent="1" nextAc="seek">
              <p:cTn id="16" restart="whenNotActive" fill="hold" evtFilter="cancelBubble" nodeType="interactiveSeq">
                <p:stCondLst>
                  <p:cond evt="onClick" delay="0">
                    <p:tgtEl>
                      <p:spTgt spid="3"/>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3"/>
                                        </p:tgtEl>
                                      </p:cBhvr>
                                    </p:cmd>
                                  </p:childTnLst>
                                </p:cTn>
                              </p:par>
                            </p:childTnLst>
                          </p:cTn>
                        </p:par>
                      </p:childTnLst>
                    </p:cTn>
                  </p:par>
                </p:childTnLst>
              </p:cTn>
              <p:nextCondLst>
                <p:cond evt="onClick" delay="0">
                  <p:tgtEl>
                    <p:spTgt spid="3"/>
                  </p:tgtEl>
                </p:cond>
              </p:nextCondLst>
            </p:seq>
          </p:childTnLst>
        </p:cTn>
      </p:par>
    </p:tnLst>
    <p:bldLst>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C9842F-B46D-9773-AE56-DD643455DCE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C730FC47-F63C-8C27-D6B7-C594A70AEC99}"/>
              </a:ext>
            </a:extLst>
          </p:cNvPr>
          <p:cNvPicPr>
            <a:picLocks noChangeAspect="1"/>
          </p:cNvPicPr>
          <p:nvPr/>
        </p:nvPicPr>
        <p:blipFill>
          <a:blip r:embed="rId2">
            <a:alphaModFix amt="52000"/>
          </a:blip>
          <a:srcRect t="4013" r="-99" b="-131"/>
          <a:stretch>
            <a:fillRect/>
          </a:stretch>
        </p:blipFill>
        <p:spPr>
          <a:xfrm>
            <a:off x="1" y="6025"/>
            <a:ext cx="12193232" cy="6857303"/>
          </a:xfrm>
          <a:prstGeom prst="rect">
            <a:avLst/>
          </a:prstGeom>
        </p:spPr>
      </p:pic>
      <p:sp>
        <p:nvSpPr>
          <p:cNvPr id="2" name="Title 1">
            <a:extLst>
              <a:ext uri="{FF2B5EF4-FFF2-40B4-BE49-F238E27FC236}">
                <a16:creationId xmlns:a16="http://schemas.microsoft.com/office/drawing/2014/main" id="{F058C25D-80AB-A2D6-86FB-77F6D2D4E9CE}"/>
              </a:ext>
            </a:extLst>
          </p:cNvPr>
          <p:cNvSpPr>
            <a:spLocks noGrp="1"/>
          </p:cNvSpPr>
          <p:nvPr>
            <p:ph type="title"/>
          </p:nvPr>
        </p:nvSpPr>
        <p:spPr/>
        <p:txBody>
          <a:bodyPr/>
          <a:lstStyle/>
          <a:p>
            <a:r>
              <a:rPr lang="ja-JP" altLang="en-US">
                <a:ea typeface="ＭＳ Ｐゴシック"/>
              </a:rPr>
              <a:t>ゲームサイクル</a:t>
            </a:r>
          </a:p>
        </p:txBody>
      </p:sp>
      <p:sp>
        <p:nvSpPr>
          <p:cNvPr id="3" name="Content Placeholder 2">
            <a:extLst>
              <a:ext uri="{FF2B5EF4-FFF2-40B4-BE49-F238E27FC236}">
                <a16:creationId xmlns:a16="http://schemas.microsoft.com/office/drawing/2014/main" id="{F81139B6-B49D-9186-5ECB-31C011FC4126}"/>
              </a:ext>
            </a:extLst>
          </p:cNvPr>
          <p:cNvSpPr>
            <a:spLocks noGrp="1"/>
          </p:cNvSpPr>
          <p:nvPr>
            <p:ph idx="1"/>
          </p:nvPr>
        </p:nvSpPr>
        <p:spPr/>
        <p:txBody>
          <a:bodyPr vert="horz" lIns="91440" tIns="45720" rIns="91440" bIns="45720" rtlCol="0" anchor="t">
            <a:normAutofit/>
          </a:bodyPr>
          <a:lstStyle/>
          <a:p>
            <a:pPr marL="0" indent="0">
              <a:buNone/>
            </a:pPr>
            <a:endParaRPr lang="ja-JP" altLang="en-US">
              <a:ea typeface="ＭＳ Ｐゴシック"/>
            </a:endParaRPr>
          </a:p>
          <a:p>
            <a:endParaRPr lang="ja-JP" altLang="en-US">
              <a:ea typeface="ＭＳ Ｐゴシック"/>
            </a:endParaRPr>
          </a:p>
          <a:p>
            <a:endParaRPr lang="ja-JP" altLang="en-US">
              <a:ea typeface="ＭＳ Ｐゴシック"/>
            </a:endParaRPr>
          </a:p>
        </p:txBody>
      </p:sp>
      <p:sp>
        <p:nvSpPr>
          <p:cNvPr id="8" name="Rectangle: Rounded Corners 7">
            <a:extLst>
              <a:ext uri="{FF2B5EF4-FFF2-40B4-BE49-F238E27FC236}">
                <a16:creationId xmlns:a16="http://schemas.microsoft.com/office/drawing/2014/main" id="{B50FAB12-A0E9-88D2-8757-295C76080EB8}"/>
              </a:ext>
            </a:extLst>
          </p:cNvPr>
          <p:cNvSpPr/>
          <p:nvPr/>
        </p:nvSpPr>
        <p:spPr>
          <a:xfrm>
            <a:off x="9460841" y="3617461"/>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ボスを倒して</a:t>
            </a:r>
          </a:p>
          <a:p>
            <a:pPr algn="ctr"/>
            <a:r>
              <a:rPr lang="ja-JP" altLang="en-US">
                <a:ea typeface="ＭＳ Ｐゴシック"/>
              </a:rPr>
              <a:t>工場を破壊する</a:t>
            </a:r>
          </a:p>
        </p:txBody>
      </p:sp>
      <p:sp>
        <p:nvSpPr>
          <p:cNvPr id="9" name="Rectangle: Rounded Corners 8">
            <a:extLst>
              <a:ext uri="{FF2B5EF4-FFF2-40B4-BE49-F238E27FC236}">
                <a16:creationId xmlns:a16="http://schemas.microsoft.com/office/drawing/2014/main" id="{36694B16-30A8-B6AE-2313-CC2F7EF9A860}"/>
              </a:ext>
            </a:extLst>
          </p:cNvPr>
          <p:cNvSpPr/>
          <p:nvPr/>
        </p:nvSpPr>
        <p:spPr>
          <a:xfrm>
            <a:off x="6877158" y="4994295"/>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クリア時のタイムで報酬を受け取る</a:t>
            </a:r>
          </a:p>
        </p:txBody>
      </p:sp>
      <p:sp>
        <p:nvSpPr>
          <p:cNvPr id="4" name="Rectangle: Rounded Corners 3">
            <a:extLst>
              <a:ext uri="{FF2B5EF4-FFF2-40B4-BE49-F238E27FC236}">
                <a16:creationId xmlns:a16="http://schemas.microsoft.com/office/drawing/2014/main" id="{49AA5A0C-B340-B92C-A4F3-E1BA2C34EE09}"/>
              </a:ext>
            </a:extLst>
          </p:cNvPr>
          <p:cNvSpPr/>
          <p:nvPr/>
        </p:nvSpPr>
        <p:spPr>
          <a:xfrm>
            <a:off x="7700848" y="1608570"/>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a:ea typeface="ＭＳ Ｐゴシック"/>
              </a:rPr>
              <a:t>敵を倒してフィールドを進む</a:t>
            </a:r>
          </a:p>
        </p:txBody>
      </p:sp>
      <p:sp>
        <p:nvSpPr>
          <p:cNvPr id="15" name="Rectangle: Rounded Corners 14">
            <a:extLst>
              <a:ext uri="{FF2B5EF4-FFF2-40B4-BE49-F238E27FC236}">
                <a16:creationId xmlns:a16="http://schemas.microsoft.com/office/drawing/2014/main" id="{4E30D961-05D8-4AF6-1610-5702BC2789BF}"/>
              </a:ext>
            </a:extLst>
          </p:cNvPr>
          <p:cNvSpPr/>
          <p:nvPr/>
        </p:nvSpPr>
        <p:spPr>
          <a:xfrm>
            <a:off x="932457" y="2665390"/>
            <a:ext cx="2117010" cy="119408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解放されたコマンド技や、強化された技を使う必要がある</a:t>
            </a:r>
          </a:p>
        </p:txBody>
      </p:sp>
      <p:sp>
        <p:nvSpPr>
          <p:cNvPr id="19" name="Rectangle: Rounded Corners 18">
            <a:extLst>
              <a:ext uri="{FF2B5EF4-FFF2-40B4-BE49-F238E27FC236}">
                <a16:creationId xmlns:a16="http://schemas.microsoft.com/office/drawing/2014/main" id="{E57DAD22-A8F6-D7D5-D58B-D5559621C47A}"/>
              </a:ext>
            </a:extLst>
          </p:cNvPr>
          <p:cNvSpPr/>
          <p:nvPr/>
        </p:nvSpPr>
        <p:spPr>
          <a:xfrm>
            <a:off x="3573056" y="1358268"/>
            <a:ext cx="2247352" cy="129435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クリアタイムを縮めたくなる</a:t>
            </a:r>
          </a:p>
          <a:p>
            <a:pPr algn="ctr"/>
            <a:r>
              <a:rPr lang="ja-JP" altLang="en-US">
                <a:ea typeface="ＭＳ Ｐゴシック"/>
              </a:rPr>
              <a:t>より強い敵と戦いたい</a:t>
            </a:r>
          </a:p>
        </p:txBody>
      </p:sp>
      <p:sp>
        <p:nvSpPr>
          <p:cNvPr id="20" name="Rectangle: Rounded Corners 19">
            <a:extLst>
              <a:ext uri="{FF2B5EF4-FFF2-40B4-BE49-F238E27FC236}">
                <a16:creationId xmlns:a16="http://schemas.microsoft.com/office/drawing/2014/main" id="{2ADD582A-8714-3166-E4F5-ABA99465B24C}"/>
              </a:ext>
            </a:extLst>
          </p:cNvPr>
          <p:cNvSpPr/>
          <p:nvPr/>
        </p:nvSpPr>
        <p:spPr>
          <a:xfrm>
            <a:off x="2640190" y="4807089"/>
            <a:ext cx="2006721" cy="106374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出現する敵</a:t>
            </a:r>
          </a:p>
          <a:p>
            <a:pPr algn="ctr"/>
            <a:r>
              <a:rPr lang="ja-JP" altLang="en-US">
                <a:ea typeface="ＭＳ Ｐゴシック"/>
              </a:rPr>
              <a:t>が強くなる</a:t>
            </a:r>
          </a:p>
        </p:txBody>
      </p:sp>
      <p:grpSp>
        <p:nvGrpSpPr>
          <p:cNvPr id="38" name="Group 37">
            <a:extLst>
              <a:ext uri="{FF2B5EF4-FFF2-40B4-BE49-F238E27FC236}">
                <a16:creationId xmlns:a16="http://schemas.microsoft.com/office/drawing/2014/main" id="{BBD79558-E28B-C5D9-9B52-EBBE8B41CEA5}"/>
              </a:ext>
            </a:extLst>
          </p:cNvPr>
          <p:cNvGrpSpPr/>
          <p:nvPr/>
        </p:nvGrpSpPr>
        <p:grpSpPr>
          <a:xfrm rot="5400000">
            <a:off x="9553490" y="2483382"/>
            <a:ext cx="1469741" cy="413032"/>
            <a:chOff x="9432517" y="773720"/>
            <a:chExt cx="1924966" cy="620625"/>
          </a:xfrm>
        </p:grpSpPr>
        <p:sp>
          <p:nvSpPr>
            <p:cNvPr id="36" name="Arrow: Bent-Up 15">
              <a:extLst>
                <a:ext uri="{FF2B5EF4-FFF2-40B4-BE49-F238E27FC236}">
                  <a16:creationId xmlns:a16="http://schemas.microsoft.com/office/drawing/2014/main" id="{2ACA8A69-7E4E-2867-D554-118870A50107}"/>
                </a:ext>
              </a:extLst>
            </p:cNvPr>
            <p:cNvSpPr/>
            <p:nvPr/>
          </p:nvSpPr>
          <p:spPr>
            <a:xfrm>
              <a:off x="9432517" y="797864"/>
              <a:ext cx="1891029" cy="596481"/>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BC81FDF2-B844-7C77-12AA-15D9F239C205}"/>
                </a:ext>
              </a:extLst>
            </p:cNvPr>
            <p:cNvSpPr/>
            <p:nvPr/>
          </p:nvSpPr>
          <p:spPr>
            <a:xfrm>
              <a:off x="10975311" y="773720"/>
              <a:ext cx="382172" cy="386862"/>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0A2C428A-9D9E-BA57-1A67-901E3A03DA17}"/>
              </a:ext>
            </a:extLst>
          </p:cNvPr>
          <p:cNvGrpSpPr/>
          <p:nvPr/>
        </p:nvGrpSpPr>
        <p:grpSpPr>
          <a:xfrm rot="10800000">
            <a:off x="8853431" y="5200025"/>
            <a:ext cx="1593508" cy="372208"/>
            <a:chOff x="9377176" y="865780"/>
            <a:chExt cx="2057056" cy="513356"/>
          </a:xfrm>
        </p:grpSpPr>
        <p:sp>
          <p:nvSpPr>
            <p:cNvPr id="48" name="Arrow: Bent-Up 15">
              <a:extLst>
                <a:ext uri="{FF2B5EF4-FFF2-40B4-BE49-F238E27FC236}">
                  <a16:creationId xmlns:a16="http://schemas.microsoft.com/office/drawing/2014/main" id="{22E7B27E-0D29-C3F1-6355-C759864612E1}"/>
                </a:ext>
              </a:extLst>
            </p:cNvPr>
            <p:cNvSpPr/>
            <p:nvPr/>
          </p:nvSpPr>
          <p:spPr>
            <a:xfrm>
              <a:off x="9377176" y="889116"/>
              <a:ext cx="2057056" cy="490020"/>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00342618-0AFE-751A-2F79-EA8DF9061DA8}"/>
                </a:ext>
              </a:extLst>
            </p:cNvPr>
            <p:cNvSpPr/>
            <p:nvPr/>
          </p:nvSpPr>
          <p:spPr>
            <a:xfrm>
              <a:off x="11051601" y="865780"/>
              <a:ext cx="382173" cy="30679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CC77F54A-3AED-3272-8FE5-7A1595C4DD96}"/>
              </a:ext>
            </a:extLst>
          </p:cNvPr>
          <p:cNvGrpSpPr/>
          <p:nvPr/>
        </p:nvGrpSpPr>
        <p:grpSpPr>
          <a:xfrm>
            <a:off x="1810369" y="1760138"/>
            <a:ext cx="1655763" cy="491950"/>
            <a:chOff x="9321832" y="850571"/>
            <a:chExt cx="2111942" cy="513356"/>
          </a:xfrm>
        </p:grpSpPr>
        <p:sp>
          <p:nvSpPr>
            <p:cNvPr id="61" name="Arrow: Bent-Up 15">
              <a:extLst>
                <a:ext uri="{FF2B5EF4-FFF2-40B4-BE49-F238E27FC236}">
                  <a16:creationId xmlns:a16="http://schemas.microsoft.com/office/drawing/2014/main" id="{83331AC4-A925-DB9F-A4BC-70CED42BCAE6}"/>
                </a:ext>
              </a:extLst>
            </p:cNvPr>
            <p:cNvSpPr/>
            <p:nvPr/>
          </p:nvSpPr>
          <p:spPr>
            <a:xfrm>
              <a:off x="9321832" y="873907"/>
              <a:ext cx="2057057" cy="490020"/>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8570D3C8-0B72-2842-A469-1F62BDA8CE06}"/>
                </a:ext>
              </a:extLst>
            </p:cNvPr>
            <p:cNvSpPr/>
            <p:nvPr/>
          </p:nvSpPr>
          <p:spPr>
            <a:xfrm>
              <a:off x="11051601" y="850571"/>
              <a:ext cx="382173" cy="30679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5" name="Group 104">
            <a:extLst>
              <a:ext uri="{FF2B5EF4-FFF2-40B4-BE49-F238E27FC236}">
                <a16:creationId xmlns:a16="http://schemas.microsoft.com/office/drawing/2014/main" id="{00823E58-556D-C8CC-84B9-5029C5F997DB}"/>
              </a:ext>
            </a:extLst>
          </p:cNvPr>
          <p:cNvGrpSpPr/>
          <p:nvPr/>
        </p:nvGrpSpPr>
        <p:grpSpPr>
          <a:xfrm>
            <a:off x="8051844" y="2516452"/>
            <a:ext cx="566749" cy="2341225"/>
            <a:chOff x="8051844" y="2516452"/>
            <a:chExt cx="566749" cy="2341225"/>
          </a:xfrm>
        </p:grpSpPr>
        <p:sp>
          <p:nvSpPr>
            <p:cNvPr id="81" name="Rectangle 80">
              <a:extLst>
                <a:ext uri="{FF2B5EF4-FFF2-40B4-BE49-F238E27FC236}">
                  <a16:creationId xmlns:a16="http://schemas.microsoft.com/office/drawing/2014/main" id="{7028BFB6-5A0C-9030-B86D-7705593729FF}"/>
                </a:ext>
              </a:extLst>
            </p:cNvPr>
            <p:cNvSpPr/>
            <p:nvPr/>
          </p:nvSpPr>
          <p:spPr>
            <a:xfrm rot="1200000">
              <a:off x="8051844" y="2630293"/>
              <a:ext cx="123302" cy="2227384"/>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9F42E15D-499F-1D40-6D44-52A89D3162D8}"/>
                </a:ext>
              </a:extLst>
            </p:cNvPr>
            <p:cNvSpPr/>
            <p:nvPr/>
          </p:nvSpPr>
          <p:spPr>
            <a:xfrm rot="10800000">
              <a:off x="8404733" y="2516452"/>
              <a:ext cx="213860" cy="27448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7" name="Group 96">
            <a:extLst>
              <a:ext uri="{FF2B5EF4-FFF2-40B4-BE49-F238E27FC236}">
                <a16:creationId xmlns:a16="http://schemas.microsoft.com/office/drawing/2014/main" id="{D17DA445-E0E3-BAE4-0248-683B71D8D8BF}"/>
              </a:ext>
            </a:extLst>
          </p:cNvPr>
          <p:cNvGrpSpPr/>
          <p:nvPr/>
        </p:nvGrpSpPr>
        <p:grpSpPr>
          <a:xfrm>
            <a:off x="5027440" y="5240177"/>
            <a:ext cx="1628964" cy="271513"/>
            <a:chOff x="5217940" y="7134983"/>
            <a:chExt cx="1560929" cy="203479"/>
          </a:xfrm>
        </p:grpSpPr>
        <p:sp>
          <p:nvSpPr>
            <p:cNvPr id="94" name="Rectangle 93">
              <a:extLst>
                <a:ext uri="{FF2B5EF4-FFF2-40B4-BE49-F238E27FC236}">
                  <a16:creationId xmlns:a16="http://schemas.microsoft.com/office/drawing/2014/main" id="{2FD83602-A202-BEC7-9E26-427EF2883CE6}"/>
                </a:ext>
              </a:extLst>
            </p:cNvPr>
            <p:cNvSpPr/>
            <p:nvPr/>
          </p:nvSpPr>
          <p:spPr>
            <a:xfrm flipV="1">
              <a:off x="5268476" y="7190641"/>
              <a:ext cx="1510393" cy="77038"/>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E352F8A6-EDF0-3842-6419-F71DF3DC3B64}"/>
                </a:ext>
              </a:extLst>
            </p:cNvPr>
            <p:cNvSpPr/>
            <p:nvPr/>
          </p:nvSpPr>
          <p:spPr>
            <a:xfrm rot="10800000">
              <a:off x="5217940" y="7167373"/>
              <a:ext cx="159431" cy="13841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Isosceles Triangle 95">
              <a:extLst>
                <a:ext uri="{FF2B5EF4-FFF2-40B4-BE49-F238E27FC236}">
                  <a16:creationId xmlns:a16="http://schemas.microsoft.com/office/drawing/2014/main" id="{3210890D-96AA-3BBD-ECB4-AC46E40293A2}"/>
                </a:ext>
              </a:extLst>
            </p:cNvPr>
            <p:cNvSpPr/>
            <p:nvPr/>
          </p:nvSpPr>
          <p:spPr>
            <a:xfrm rot="16200000">
              <a:off x="6062801" y="7123049"/>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Isosceles Triangle 84">
              <a:extLst>
                <a:ext uri="{FF2B5EF4-FFF2-40B4-BE49-F238E27FC236}">
                  <a16:creationId xmlns:a16="http://schemas.microsoft.com/office/drawing/2014/main" id="{011190F8-C909-D2D1-1CBC-73A2D079C02C}"/>
                </a:ext>
              </a:extLst>
            </p:cNvPr>
            <p:cNvSpPr/>
            <p:nvPr/>
          </p:nvSpPr>
          <p:spPr>
            <a:xfrm rot="16200000">
              <a:off x="5529281" y="7123050"/>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8" name="Rectangle 97">
            <a:extLst>
              <a:ext uri="{FF2B5EF4-FFF2-40B4-BE49-F238E27FC236}">
                <a16:creationId xmlns:a16="http://schemas.microsoft.com/office/drawing/2014/main" id="{4898A2E9-1FA9-627F-7542-0715831C283A}"/>
              </a:ext>
            </a:extLst>
          </p:cNvPr>
          <p:cNvSpPr/>
          <p:nvPr/>
        </p:nvSpPr>
        <p:spPr>
          <a:xfrm>
            <a:off x="5247557" y="5353508"/>
            <a:ext cx="1177129" cy="6982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 name="Group 98">
            <a:extLst>
              <a:ext uri="{FF2B5EF4-FFF2-40B4-BE49-F238E27FC236}">
                <a16:creationId xmlns:a16="http://schemas.microsoft.com/office/drawing/2014/main" id="{E37841FB-3431-3C3C-5704-6535128D6B11}"/>
              </a:ext>
            </a:extLst>
          </p:cNvPr>
          <p:cNvGrpSpPr/>
          <p:nvPr/>
        </p:nvGrpSpPr>
        <p:grpSpPr>
          <a:xfrm rot="10800000">
            <a:off x="5966332" y="1851998"/>
            <a:ext cx="1628964" cy="271513"/>
            <a:chOff x="5217940" y="7134983"/>
            <a:chExt cx="1560929" cy="203479"/>
          </a:xfrm>
        </p:grpSpPr>
        <p:sp>
          <p:nvSpPr>
            <p:cNvPr id="100" name="Rectangle 99">
              <a:extLst>
                <a:ext uri="{FF2B5EF4-FFF2-40B4-BE49-F238E27FC236}">
                  <a16:creationId xmlns:a16="http://schemas.microsoft.com/office/drawing/2014/main" id="{24E843F4-FDCB-5438-1B0D-AB6F05E0357C}"/>
                </a:ext>
              </a:extLst>
            </p:cNvPr>
            <p:cNvSpPr/>
            <p:nvPr/>
          </p:nvSpPr>
          <p:spPr>
            <a:xfrm flipV="1">
              <a:off x="5268476" y="7190641"/>
              <a:ext cx="1510393" cy="77038"/>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3475095D-B11A-A264-F9A8-A063E2CD7229}"/>
                </a:ext>
              </a:extLst>
            </p:cNvPr>
            <p:cNvSpPr/>
            <p:nvPr/>
          </p:nvSpPr>
          <p:spPr>
            <a:xfrm rot="10800000">
              <a:off x="5217940" y="7167373"/>
              <a:ext cx="159431" cy="13841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Isosceles Triangle 101">
              <a:extLst>
                <a:ext uri="{FF2B5EF4-FFF2-40B4-BE49-F238E27FC236}">
                  <a16:creationId xmlns:a16="http://schemas.microsoft.com/office/drawing/2014/main" id="{FDF3E3DC-7195-0264-F842-F8F5A8463185}"/>
                </a:ext>
              </a:extLst>
            </p:cNvPr>
            <p:cNvSpPr/>
            <p:nvPr/>
          </p:nvSpPr>
          <p:spPr>
            <a:xfrm rot="16200000">
              <a:off x="6062801" y="7123049"/>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Isosceles Triangle 102">
              <a:extLst>
                <a:ext uri="{FF2B5EF4-FFF2-40B4-BE49-F238E27FC236}">
                  <a16:creationId xmlns:a16="http://schemas.microsoft.com/office/drawing/2014/main" id="{4E3184C4-A247-5E00-84C9-3E63486F4E6F}"/>
                </a:ext>
              </a:extLst>
            </p:cNvPr>
            <p:cNvSpPr/>
            <p:nvPr/>
          </p:nvSpPr>
          <p:spPr>
            <a:xfrm rot="16200000">
              <a:off x="5529281" y="7123050"/>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Rectangle 103">
            <a:extLst>
              <a:ext uri="{FF2B5EF4-FFF2-40B4-BE49-F238E27FC236}">
                <a16:creationId xmlns:a16="http://schemas.microsoft.com/office/drawing/2014/main" id="{9FE7FA6E-D742-7401-036A-30B8EE3F4C9C}"/>
              </a:ext>
            </a:extLst>
          </p:cNvPr>
          <p:cNvSpPr/>
          <p:nvPr/>
        </p:nvSpPr>
        <p:spPr>
          <a:xfrm>
            <a:off x="6202778" y="1970772"/>
            <a:ext cx="1177129" cy="6982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Isosceles Triangle 106">
            <a:extLst>
              <a:ext uri="{FF2B5EF4-FFF2-40B4-BE49-F238E27FC236}">
                <a16:creationId xmlns:a16="http://schemas.microsoft.com/office/drawing/2014/main" id="{E9264289-5F69-681C-BA39-46AC27AF1E93}"/>
              </a:ext>
            </a:extLst>
          </p:cNvPr>
          <p:cNvSpPr/>
          <p:nvPr/>
        </p:nvSpPr>
        <p:spPr>
          <a:xfrm rot="1500000">
            <a:off x="8195479" y="2974026"/>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Isosceles Triangle 108">
            <a:extLst>
              <a:ext uri="{FF2B5EF4-FFF2-40B4-BE49-F238E27FC236}">
                <a16:creationId xmlns:a16="http://schemas.microsoft.com/office/drawing/2014/main" id="{49D2D085-0A5C-47B9-8E00-861A70085BD4}"/>
              </a:ext>
            </a:extLst>
          </p:cNvPr>
          <p:cNvSpPr/>
          <p:nvPr/>
        </p:nvSpPr>
        <p:spPr>
          <a:xfrm rot="1500000">
            <a:off x="7909729" y="3749634"/>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3137939C-DC1B-EEAB-33B3-BB9B257C882E}"/>
              </a:ext>
            </a:extLst>
          </p:cNvPr>
          <p:cNvSpPr/>
          <p:nvPr/>
        </p:nvSpPr>
        <p:spPr>
          <a:xfrm rot="6600000" flipV="1">
            <a:off x="7333431" y="3553054"/>
            <a:ext cx="1639773" cy="9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Arrow: Bent-Up 15">
            <a:extLst>
              <a:ext uri="{FF2B5EF4-FFF2-40B4-BE49-F238E27FC236}">
                <a16:creationId xmlns:a16="http://schemas.microsoft.com/office/drawing/2014/main" id="{91891EC2-A5F0-57E5-6359-24534D870C60}"/>
              </a:ext>
            </a:extLst>
          </p:cNvPr>
          <p:cNvSpPr/>
          <p:nvPr/>
        </p:nvSpPr>
        <p:spPr>
          <a:xfrm rot="16200000">
            <a:off x="1305753" y="4553889"/>
            <a:ext cx="1394845" cy="371804"/>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94788C9-4EA2-AA84-864A-18607903E612}"/>
              </a:ext>
            </a:extLst>
          </p:cNvPr>
          <p:cNvSpPr/>
          <p:nvPr/>
        </p:nvSpPr>
        <p:spPr>
          <a:xfrm rot="16200000">
            <a:off x="1815491" y="4010883"/>
            <a:ext cx="221967" cy="257315"/>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Isosceles Triangle 111">
            <a:extLst>
              <a:ext uri="{FF2B5EF4-FFF2-40B4-BE49-F238E27FC236}">
                <a16:creationId xmlns:a16="http://schemas.microsoft.com/office/drawing/2014/main" id="{71B9A998-8A6B-7EC1-2E55-B2B725E877AA}"/>
              </a:ext>
            </a:extLst>
          </p:cNvPr>
          <p:cNvSpPr/>
          <p:nvPr/>
        </p:nvSpPr>
        <p:spPr>
          <a:xfrm>
            <a:off x="1786515" y="437556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Isosceles Triangle 113">
            <a:extLst>
              <a:ext uri="{FF2B5EF4-FFF2-40B4-BE49-F238E27FC236}">
                <a16:creationId xmlns:a16="http://schemas.microsoft.com/office/drawing/2014/main" id="{CB534345-96FA-0B38-23B7-FBF4E6270FFD}"/>
              </a:ext>
            </a:extLst>
          </p:cNvPr>
          <p:cNvSpPr/>
          <p:nvPr/>
        </p:nvSpPr>
        <p:spPr>
          <a:xfrm>
            <a:off x="1786514" y="4879027"/>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40627DA3-B4A1-A3E8-B6C3-5AE41D990A38}"/>
              </a:ext>
            </a:extLst>
          </p:cNvPr>
          <p:cNvSpPr/>
          <p:nvPr/>
        </p:nvSpPr>
        <p:spPr>
          <a:xfrm rot="5400000">
            <a:off x="1505289" y="4711854"/>
            <a:ext cx="803689"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Isosceles Triangle 122">
            <a:extLst>
              <a:ext uri="{FF2B5EF4-FFF2-40B4-BE49-F238E27FC236}">
                <a16:creationId xmlns:a16="http://schemas.microsoft.com/office/drawing/2014/main" id="{8DE2B963-63EC-5320-4FF9-CB06A061F2AD}"/>
              </a:ext>
            </a:extLst>
          </p:cNvPr>
          <p:cNvSpPr/>
          <p:nvPr/>
        </p:nvSpPr>
        <p:spPr>
          <a:xfrm rot="-5400000">
            <a:off x="9286771" y="534711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Isosceles Triangle 123">
            <a:extLst>
              <a:ext uri="{FF2B5EF4-FFF2-40B4-BE49-F238E27FC236}">
                <a16:creationId xmlns:a16="http://schemas.microsoft.com/office/drawing/2014/main" id="{173E5F05-6F45-D833-A735-10DCBFD96E4A}"/>
              </a:ext>
            </a:extLst>
          </p:cNvPr>
          <p:cNvSpPr/>
          <p:nvPr/>
        </p:nvSpPr>
        <p:spPr>
          <a:xfrm rot="-5400000">
            <a:off x="9885485" y="534711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02CDCE7A-E07A-AA48-1F64-1F4B0192C609}"/>
              </a:ext>
            </a:extLst>
          </p:cNvPr>
          <p:cNvSpPr/>
          <p:nvPr/>
        </p:nvSpPr>
        <p:spPr>
          <a:xfrm>
            <a:off x="9190605" y="5441196"/>
            <a:ext cx="966973"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Isosceles Triangle 125">
            <a:extLst>
              <a:ext uri="{FF2B5EF4-FFF2-40B4-BE49-F238E27FC236}">
                <a16:creationId xmlns:a16="http://schemas.microsoft.com/office/drawing/2014/main" id="{03B8950D-1609-9E9D-BA8C-58FB16817F17}"/>
              </a:ext>
            </a:extLst>
          </p:cNvPr>
          <p:cNvSpPr/>
          <p:nvPr/>
        </p:nvSpPr>
        <p:spPr>
          <a:xfrm rot="10800000">
            <a:off x="10244713" y="2810740"/>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Isosceles Triangle 126">
            <a:extLst>
              <a:ext uri="{FF2B5EF4-FFF2-40B4-BE49-F238E27FC236}">
                <a16:creationId xmlns:a16="http://schemas.microsoft.com/office/drawing/2014/main" id="{9C900AD6-AF4C-F710-4E72-FD7501B7E737}"/>
              </a:ext>
            </a:extLst>
          </p:cNvPr>
          <p:cNvSpPr/>
          <p:nvPr/>
        </p:nvSpPr>
        <p:spPr>
          <a:xfrm rot="10800000">
            <a:off x="10244713" y="2277340"/>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a:extLst>
              <a:ext uri="{FF2B5EF4-FFF2-40B4-BE49-F238E27FC236}">
                <a16:creationId xmlns:a16="http://schemas.microsoft.com/office/drawing/2014/main" id="{E940C71F-C17F-EB1D-4460-8A4C5A2DC2E2}"/>
              </a:ext>
            </a:extLst>
          </p:cNvPr>
          <p:cNvSpPr/>
          <p:nvPr/>
        </p:nvSpPr>
        <p:spPr>
          <a:xfrm rot="5400000">
            <a:off x="9898176" y="2567367"/>
            <a:ext cx="966973"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Isosceles Triangle 128">
            <a:extLst>
              <a:ext uri="{FF2B5EF4-FFF2-40B4-BE49-F238E27FC236}">
                <a16:creationId xmlns:a16="http://schemas.microsoft.com/office/drawing/2014/main" id="{0F7D6996-AB97-D10D-4B97-9D0DED3BC822}"/>
              </a:ext>
            </a:extLst>
          </p:cNvPr>
          <p:cNvSpPr/>
          <p:nvPr/>
        </p:nvSpPr>
        <p:spPr>
          <a:xfrm rot="5400000">
            <a:off x="2167515" y="1806534"/>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Isosceles Triangle 129">
            <a:extLst>
              <a:ext uri="{FF2B5EF4-FFF2-40B4-BE49-F238E27FC236}">
                <a16:creationId xmlns:a16="http://schemas.microsoft.com/office/drawing/2014/main" id="{41247D6B-FECA-EAB3-0CE2-AF8208BB37AA}"/>
              </a:ext>
            </a:extLst>
          </p:cNvPr>
          <p:cNvSpPr/>
          <p:nvPr/>
        </p:nvSpPr>
        <p:spPr>
          <a:xfrm rot="5400000">
            <a:off x="2613829" y="1806533"/>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562DCAC0-95BA-A92C-BC47-8CE4609C30E8}"/>
              </a:ext>
            </a:extLst>
          </p:cNvPr>
          <p:cNvSpPr/>
          <p:nvPr/>
        </p:nvSpPr>
        <p:spPr>
          <a:xfrm rot="-5400000" flipV="1">
            <a:off x="2468673" y="1435830"/>
            <a:ext cx="85234" cy="93014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27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C9842F-B46D-9773-AE56-DD643455DCE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C730FC47-F63C-8C27-D6B7-C594A70AEC99}"/>
              </a:ext>
            </a:extLst>
          </p:cNvPr>
          <p:cNvPicPr>
            <a:picLocks noChangeAspect="1"/>
          </p:cNvPicPr>
          <p:nvPr/>
        </p:nvPicPr>
        <p:blipFill>
          <a:blip r:embed="rId2">
            <a:alphaModFix amt="52000"/>
          </a:blip>
          <a:srcRect t="4013" r="-99" b="-131"/>
          <a:stretch>
            <a:fillRect/>
          </a:stretch>
        </p:blipFill>
        <p:spPr>
          <a:xfrm>
            <a:off x="-1232" y="0"/>
            <a:ext cx="12193232" cy="6857303"/>
          </a:xfrm>
          <a:prstGeom prst="rect">
            <a:avLst/>
          </a:prstGeom>
        </p:spPr>
      </p:pic>
      <p:sp>
        <p:nvSpPr>
          <p:cNvPr id="3" name="Content Placeholder 2">
            <a:extLst>
              <a:ext uri="{FF2B5EF4-FFF2-40B4-BE49-F238E27FC236}">
                <a16:creationId xmlns:a16="http://schemas.microsoft.com/office/drawing/2014/main" id="{F81139B6-B49D-9186-5ECB-31C011FC4126}"/>
              </a:ext>
            </a:extLst>
          </p:cNvPr>
          <p:cNvSpPr>
            <a:spLocks noGrp="1"/>
          </p:cNvSpPr>
          <p:nvPr>
            <p:ph idx="1"/>
          </p:nvPr>
        </p:nvSpPr>
        <p:spPr/>
        <p:txBody>
          <a:bodyPr vert="horz" lIns="91440" tIns="45720" rIns="91440" bIns="45720" rtlCol="0" anchor="t">
            <a:normAutofit/>
          </a:bodyPr>
          <a:lstStyle/>
          <a:p>
            <a:pPr marL="0" indent="0">
              <a:buNone/>
            </a:pPr>
            <a:endParaRPr lang="ja-JP" altLang="en-US" dirty="0">
              <a:ea typeface="ＭＳ Ｐゴシック"/>
            </a:endParaRPr>
          </a:p>
          <a:p>
            <a:endParaRPr lang="ja-JP" altLang="en-US" dirty="0">
              <a:ea typeface="ＭＳ Ｐゴシック"/>
            </a:endParaRPr>
          </a:p>
          <a:p>
            <a:endParaRPr lang="ja-JP" altLang="en-US" dirty="0">
              <a:ea typeface="ＭＳ Ｐゴシック"/>
            </a:endParaRPr>
          </a:p>
        </p:txBody>
      </p:sp>
      <p:sp>
        <p:nvSpPr>
          <p:cNvPr id="6" name="タイトル 5">
            <a:extLst>
              <a:ext uri="{FF2B5EF4-FFF2-40B4-BE49-F238E27FC236}">
                <a16:creationId xmlns:a16="http://schemas.microsoft.com/office/drawing/2014/main" id="{BEC974D0-8761-496F-8EB7-0E782D567D21}"/>
              </a:ext>
            </a:extLst>
          </p:cNvPr>
          <p:cNvSpPr>
            <a:spLocks noGrp="1"/>
          </p:cNvSpPr>
          <p:nvPr>
            <p:ph type="title"/>
          </p:nvPr>
        </p:nvSpPr>
        <p:spPr/>
        <p:txBody>
          <a:bodyPr/>
          <a:lstStyle/>
          <a:p>
            <a:r>
              <a:rPr lang="ja-JP" altLang="en-US" dirty="0"/>
              <a:t>モデルデータ</a:t>
            </a:r>
          </a:p>
        </p:txBody>
      </p:sp>
      <p:pic>
        <p:nvPicPr>
          <p:cNvPr id="11" name="図 10">
            <a:extLst>
              <a:ext uri="{FF2B5EF4-FFF2-40B4-BE49-F238E27FC236}">
                <a16:creationId xmlns:a16="http://schemas.microsoft.com/office/drawing/2014/main" id="{15D20A33-9309-40E8-ABDF-20E79F874D39}"/>
              </a:ext>
            </a:extLst>
          </p:cNvPr>
          <p:cNvPicPr>
            <a:picLocks noChangeAspect="1"/>
          </p:cNvPicPr>
          <p:nvPr/>
        </p:nvPicPr>
        <p:blipFill>
          <a:blip r:embed="rId3"/>
          <a:stretch>
            <a:fillRect/>
          </a:stretch>
        </p:blipFill>
        <p:spPr>
          <a:xfrm>
            <a:off x="295194" y="1781128"/>
            <a:ext cx="4810767" cy="3295046"/>
          </a:xfrm>
          <a:prstGeom prst="rect">
            <a:avLst/>
          </a:prstGeom>
        </p:spPr>
      </p:pic>
    </p:spTree>
    <p:extLst>
      <p:ext uri="{BB962C8B-B14F-4D97-AF65-F5344CB8AC3E}">
        <p14:creationId xmlns:p14="http://schemas.microsoft.com/office/powerpoint/2010/main" val="17360552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FD4F33-EB38-5424-244F-A72D33FF0166}"/>
              </a:ext>
            </a:extLst>
          </p:cNvPr>
          <p:cNvSpPr>
            <a:spLocks noGrp="1"/>
          </p:cNvSpPr>
          <p:nvPr>
            <p:ph type="title"/>
          </p:nvPr>
        </p:nvSpPr>
        <p:spPr>
          <a:xfrm>
            <a:off x="640080" y="325369"/>
            <a:ext cx="4368602" cy="1956841"/>
          </a:xfrm>
        </p:spPr>
        <p:txBody>
          <a:bodyPr anchor="b">
            <a:normAutofit/>
          </a:bodyPr>
          <a:lstStyle/>
          <a:p>
            <a:r>
              <a:rPr lang="ja-JP" altLang="en-US" sz="5400"/>
              <a:t>今後の目標</a:t>
            </a:r>
            <a:endParaRPr lang="en-US" sz="5400"/>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92BFF3B-B355-4983-EE15-ADF50298FA5C}"/>
              </a:ext>
            </a:extLst>
          </p:cNvPr>
          <p:cNvSpPr>
            <a:spLocks noGrp="1"/>
          </p:cNvSpPr>
          <p:nvPr>
            <p:ph idx="1"/>
          </p:nvPr>
        </p:nvSpPr>
        <p:spPr>
          <a:xfrm>
            <a:off x="640080" y="2872899"/>
            <a:ext cx="4243589" cy="3320668"/>
          </a:xfrm>
        </p:spPr>
        <p:txBody>
          <a:bodyPr vert="horz" lIns="91440" tIns="45720" rIns="91440" bIns="45720" rtlCol="0">
            <a:normAutofit/>
          </a:bodyPr>
          <a:lstStyle/>
          <a:p>
            <a:r>
              <a:rPr lang="ja-JP" altLang="en-US" sz="1700">
                <a:ea typeface="ＭＳ Ｐゴシック"/>
              </a:rPr>
              <a:t>コマンドスキルを増やして自由度上げる</a:t>
            </a:r>
          </a:p>
          <a:p>
            <a:r>
              <a:rPr lang="ja-JP" altLang="en-US" sz="1700">
                <a:ea typeface="ＭＳ Ｐゴシック"/>
              </a:rPr>
              <a:t>新しいステージを追加して体験の向上</a:t>
            </a:r>
          </a:p>
          <a:p>
            <a:r>
              <a:rPr lang="ja-JP" altLang="en-US" sz="1700">
                <a:ea typeface="ＭＳ Ｐゴシック"/>
              </a:rPr>
              <a:t>オプションの導入</a:t>
            </a:r>
          </a:p>
          <a:p>
            <a:r>
              <a:rPr lang="ja-JP" altLang="en-US" sz="1700">
                <a:ea typeface="ＭＳ Ｐゴシック"/>
              </a:rPr>
              <a:t>ボスエネミーなど新しい敵の追加</a:t>
            </a:r>
          </a:p>
          <a:p>
            <a:r>
              <a:rPr lang="ja-JP" altLang="en-US" sz="1700">
                <a:ea typeface="ＭＳ Ｐゴシック"/>
              </a:rPr>
              <a:t>エフェクトやカメラシェイクを追加して爽快感を上げる</a:t>
            </a:r>
          </a:p>
          <a:p>
            <a:r>
              <a:rPr lang="ja-JP" altLang="en-US" sz="1700">
                <a:ea typeface="ＭＳ Ｐゴシック"/>
              </a:rPr>
              <a:t>モデルデザインの刷新</a:t>
            </a:r>
          </a:p>
          <a:p>
            <a:r>
              <a:rPr lang="ja-JP" altLang="en-US" sz="1700">
                <a:ea typeface="ＭＳ Ｐゴシック"/>
              </a:rPr>
              <a:t>レベルデザインの調整</a:t>
            </a:r>
          </a:p>
          <a:p>
            <a:endParaRPr lang="ja-JP" altLang="en-US" sz="1700">
              <a:ea typeface="ＭＳ Ｐゴシック"/>
            </a:endParaRPr>
          </a:p>
          <a:p>
            <a:endParaRPr lang="ja-JP" altLang="en-US" sz="1700">
              <a:ea typeface="ＭＳ Ｐゴシック"/>
            </a:endParaRPr>
          </a:p>
          <a:p>
            <a:endParaRPr lang="ja-JP" altLang="en-US" sz="1700">
              <a:ea typeface="ＭＳ Ｐゴシック"/>
            </a:endParaRPr>
          </a:p>
        </p:txBody>
      </p:sp>
      <p:pic>
        <p:nvPicPr>
          <p:cNvPr id="5" name="Picture 4">
            <a:extLst>
              <a:ext uri="{FF2B5EF4-FFF2-40B4-BE49-F238E27FC236}">
                <a16:creationId xmlns:a16="http://schemas.microsoft.com/office/drawing/2014/main" id="{0E2FA863-A726-82A7-7D33-F4A38AA77322}"/>
              </a:ext>
            </a:extLst>
          </p:cNvPr>
          <p:cNvPicPr>
            <a:picLocks noChangeAspect="1"/>
          </p:cNvPicPr>
          <p:nvPr/>
        </p:nvPicPr>
        <p:blipFill>
          <a:blip r:embed="rId2"/>
          <a:srcRect l="10648" r="32931"/>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0902258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279</Words>
  <Application>Microsoft Office PowerPoint</Application>
  <PresentationFormat>ワイド画面</PresentationFormat>
  <Paragraphs>58</Paragraphs>
  <Slides>6</Slides>
  <Notes>1</Notes>
  <HiddenSlides>0</HiddenSlides>
  <MMClips>1</MMClips>
  <ScaleCrop>false</ScaleCrop>
  <HeadingPairs>
    <vt:vector size="6" baseType="variant">
      <vt:variant>
        <vt:lpstr>使用されているフォント</vt:lpstr>
      </vt:variant>
      <vt:variant>
        <vt:i4>5</vt:i4>
      </vt:variant>
      <vt:variant>
        <vt:lpstr>テーマ</vt:lpstr>
      </vt:variant>
      <vt:variant>
        <vt:i4>1</vt:i4>
      </vt:variant>
      <vt:variant>
        <vt:lpstr>スライド タイトル</vt:lpstr>
      </vt:variant>
      <vt:variant>
        <vt:i4>6</vt:i4>
      </vt:variant>
    </vt:vector>
  </HeadingPairs>
  <TitlesOfParts>
    <vt:vector size="12" baseType="lpstr">
      <vt:lpstr>Aptos</vt:lpstr>
      <vt:lpstr>Aptos Display</vt:lpstr>
      <vt:lpstr>Meiryo UI</vt:lpstr>
      <vt:lpstr>Arial</vt:lpstr>
      <vt:lpstr>Calibri</vt:lpstr>
      <vt:lpstr>Office テーマ</vt:lpstr>
      <vt:lpstr>Bad robots </vt:lpstr>
      <vt:lpstr>コマンドを駆使して戦う   横スクロールアクション</vt:lpstr>
      <vt:lpstr>ゲーム画面</vt:lpstr>
      <vt:lpstr>ゲームサイクル</vt:lpstr>
      <vt:lpstr>モデルデータ</vt:lpstr>
      <vt:lpstr>今後の目標</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Bad robots </dc:title>
  <dc:creator/>
  <cp:lastModifiedBy>守屋　智晶</cp:lastModifiedBy>
  <cp:revision>42</cp:revision>
  <dcterms:created xsi:type="dcterms:W3CDTF">2025-09-04T02:38:04Z</dcterms:created>
  <dcterms:modified xsi:type="dcterms:W3CDTF">2025-11-25T01:57:17Z</dcterms:modified>
</cp:coreProperties>
</file>

<file path=docProps/thumbnail.jpeg>
</file>